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87" r:id="rId4"/>
    <p:sldId id="258" r:id="rId5"/>
    <p:sldId id="260" r:id="rId6"/>
    <p:sldId id="259" r:id="rId7"/>
    <p:sldId id="262" r:id="rId8"/>
    <p:sldId id="263" r:id="rId9"/>
    <p:sldId id="275" r:id="rId10"/>
    <p:sldId id="286" r:id="rId11"/>
    <p:sldId id="272" r:id="rId12"/>
    <p:sldId id="273" r:id="rId13"/>
    <p:sldId id="269" r:id="rId14"/>
    <p:sldId id="265" r:id="rId15"/>
    <p:sldId id="268" r:id="rId16"/>
    <p:sldId id="266" r:id="rId17"/>
    <p:sldId id="270" r:id="rId18"/>
    <p:sldId id="267" r:id="rId19"/>
    <p:sldId id="288" r:id="rId20"/>
    <p:sldId id="276" r:id="rId21"/>
    <p:sldId id="277" r:id="rId22"/>
    <p:sldId id="278" r:id="rId23"/>
    <p:sldId id="279" r:id="rId24"/>
    <p:sldId id="290" r:id="rId25"/>
    <p:sldId id="280" r:id="rId26"/>
    <p:sldId id="299" r:id="rId27"/>
    <p:sldId id="281" r:id="rId28"/>
    <p:sldId id="282" r:id="rId29"/>
    <p:sldId id="283" r:id="rId30"/>
    <p:sldId id="284" r:id="rId31"/>
    <p:sldId id="291" r:id="rId32"/>
    <p:sldId id="312" r:id="rId33"/>
    <p:sldId id="300" r:id="rId34"/>
    <p:sldId id="302" r:id="rId35"/>
    <p:sldId id="301" r:id="rId36"/>
    <p:sldId id="308" r:id="rId37"/>
    <p:sldId id="309" r:id="rId38"/>
    <p:sldId id="310" r:id="rId39"/>
    <p:sldId id="322" r:id="rId40"/>
    <p:sldId id="323" r:id="rId41"/>
    <p:sldId id="324" r:id="rId42"/>
    <p:sldId id="317" r:id="rId43"/>
    <p:sldId id="319" r:id="rId44"/>
    <p:sldId id="320" r:id="rId45"/>
    <p:sldId id="321" r:id="rId46"/>
    <p:sldId id="318" r:id="rId47"/>
    <p:sldId id="311" r:id="rId48"/>
    <p:sldId id="314" r:id="rId49"/>
    <p:sldId id="313" r:id="rId50"/>
    <p:sldId id="297" r:id="rId51"/>
    <p:sldId id="315" r:id="rId52"/>
    <p:sldId id="292" r:id="rId53"/>
    <p:sldId id="296" r:id="rId54"/>
    <p:sldId id="298" r:id="rId55"/>
    <p:sldId id="293" r:id="rId56"/>
    <p:sldId id="29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297" autoAdjust="0"/>
  </p:normalViewPr>
  <p:slideViewPr>
    <p:cSldViewPr>
      <p:cViewPr>
        <p:scale>
          <a:sx n="100" d="100"/>
          <a:sy n="100" d="100"/>
        </p:scale>
        <p:origin x="-1296"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BI\Copy%20of%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BI\Copy%20of%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Sheet3!$H$13</c:f>
              <c:strCache>
                <c:ptCount val="1"/>
                <c:pt idx="0">
                  <c:v>% Resopondents</c:v>
                </c:pt>
              </c:strCache>
            </c:strRef>
          </c:tx>
          <c:marker>
            <c:symbol val="none"/>
          </c:marker>
          <c:cat>
            <c:numRef>
              <c:f>Sheet3!$G$14:$G$24</c:f>
              <c:numCache>
                <c:formatCode>0.0000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Sheet3!$H$14:$H$24</c:f>
              <c:numCache>
                <c:formatCode>0.0000</c:formatCode>
                <c:ptCount val="11"/>
                <c:pt idx="0">
                  <c:v>0</c:v>
                </c:pt>
                <c:pt idx="1">
                  <c:v>0.1</c:v>
                </c:pt>
                <c:pt idx="2">
                  <c:v>0.2</c:v>
                </c:pt>
                <c:pt idx="3">
                  <c:v>0.3</c:v>
                </c:pt>
                <c:pt idx="4">
                  <c:v>0.4</c:v>
                </c:pt>
                <c:pt idx="5">
                  <c:v>0.5</c:v>
                </c:pt>
                <c:pt idx="6">
                  <c:v>0.6</c:v>
                </c:pt>
                <c:pt idx="7">
                  <c:v>0.7</c:v>
                </c:pt>
                <c:pt idx="8">
                  <c:v>0.8</c:v>
                </c:pt>
                <c:pt idx="9">
                  <c:v>0.9</c:v>
                </c:pt>
                <c:pt idx="10">
                  <c:v>1</c:v>
                </c:pt>
              </c:numCache>
            </c:numRef>
          </c:val>
          <c:smooth val="0"/>
        </c:ser>
        <c:ser>
          <c:idx val="1"/>
          <c:order val="1"/>
          <c:tx>
            <c:strRef>
              <c:f>Sheet3!$I$13</c:f>
              <c:strCache>
                <c:ptCount val="1"/>
                <c:pt idx="0">
                  <c:v>% Donations</c:v>
                </c:pt>
              </c:strCache>
            </c:strRef>
          </c:tx>
          <c:marker>
            <c:symbol val="none"/>
          </c:marker>
          <c:cat>
            <c:numRef>
              <c:f>Sheet3!$G$14:$G$24</c:f>
              <c:numCache>
                <c:formatCode>0.0000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Sheet3!$I$14:$I$24</c:f>
              <c:numCache>
                <c:formatCode>0.0000</c:formatCode>
                <c:ptCount val="11"/>
                <c:pt idx="0">
                  <c:v>0</c:v>
                </c:pt>
                <c:pt idx="1">
                  <c:v>9.4613259668508282E-2</c:v>
                </c:pt>
                <c:pt idx="2">
                  <c:v>0.18991712707182321</c:v>
                </c:pt>
                <c:pt idx="3">
                  <c:v>0.2983425414364641</c:v>
                </c:pt>
                <c:pt idx="4">
                  <c:v>0.41091160220994477</c:v>
                </c:pt>
                <c:pt idx="5">
                  <c:v>0.51243093922651939</c:v>
                </c:pt>
                <c:pt idx="6">
                  <c:v>0.61533149171270718</c:v>
                </c:pt>
                <c:pt idx="7">
                  <c:v>0.71339779005524862</c:v>
                </c:pt>
                <c:pt idx="8">
                  <c:v>0.8045580110497238</c:v>
                </c:pt>
                <c:pt idx="9">
                  <c:v>0.90124309392265189</c:v>
                </c:pt>
                <c:pt idx="10">
                  <c:v>1</c:v>
                </c:pt>
              </c:numCache>
            </c:numRef>
          </c:val>
          <c:smooth val="0"/>
        </c:ser>
        <c:dLbls>
          <c:showLegendKey val="0"/>
          <c:showVal val="0"/>
          <c:showCatName val="0"/>
          <c:showSerName val="0"/>
          <c:showPercent val="0"/>
          <c:showBubbleSize val="0"/>
        </c:dLbls>
        <c:marker val="1"/>
        <c:smooth val="0"/>
        <c:axId val="76098944"/>
        <c:axId val="39040128"/>
      </c:lineChart>
      <c:catAx>
        <c:axId val="76098944"/>
        <c:scaling>
          <c:orientation val="minMax"/>
        </c:scaling>
        <c:delete val="0"/>
        <c:axPos val="b"/>
        <c:numFmt formatCode="0.0000" sourceLinked="1"/>
        <c:majorTickMark val="out"/>
        <c:minorTickMark val="none"/>
        <c:tickLblPos val="nextTo"/>
        <c:crossAx val="39040128"/>
        <c:crosses val="autoZero"/>
        <c:auto val="1"/>
        <c:lblAlgn val="ctr"/>
        <c:lblOffset val="100"/>
        <c:noMultiLvlLbl val="0"/>
      </c:catAx>
      <c:valAx>
        <c:axId val="39040128"/>
        <c:scaling>
          <c:orientation val="minMax"/>
        </c:scaling>
        <c:delete val="0"/>
        <c:axPos val="l"/>
        <c:majorGridlines/>
        <c:numFmt formatCode="0.0000" sourceLinked="1"/>
        <c:majorTickMark val="out"/>
        <c:minorTickMark val="none"/>
        <c:tickLblPos val="nextTo"/>
        <c:crossAx val="760989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Sheet2!$H$14</c:f>
              <c:strCache>
                <c:ptCount val="1"/>
                <c:pt idx="0">
                  <c:v>% Resopondents</c:v>
                </c:pt>
              </c:strCache>
            </c:strRef>
          </c:tx>
          <c:marker>
            <c:symbol val="none"/>
          </c:marker>
          <c:cat>
            <c:numRef>
              <c:f>Sheet2!$F$15:$F$25</c:f>
              <c:numCache>
                <c:formatCode>0.0000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Sheet2!$H$15:$H$25</c:f>
              <c:numCache>
                <c:formatCode>0.0000</c:formatCode>
                <c:ptCount val="11"/>
                <c:pt idx="0">
                  <c:v>0</c:v>
                </c:pt>
                <c:pt idx="1">
                  <c:v>0.1</c:v>
                </c:pt>
                <c:pt idx="2">
                  <c:v>0.2</c:v>
                </c:pt>
                <c:pt idx="3">
                  <c:v>0.3</c:v>
                </c:pt>
                <c:pt idx="4">
                  <c:v>0.4</c:v>
                </c:pt>
                <c:pt idx="5">
                  <c:v>0.5</c:v>
                </c:pt>
                <c:pt idx="6">
                  <c:v>0.6</c:v>
                </c:pt>
                <c:pt idx="7">
                  <c:v>0.7</c:v>
                </c:pt>
                <c:pt idx="8">
                  <c:v>0.8</c:v>
                </c:pt>
                <c:pt idx="9">
                  <c:v>0.9</c:v>
                </c:pt>
                <c:pt idx="10">
                  <c:v>1</c:v>
                </c:pt>
              </c:numCache>
            </c:numRef>
          </c:val>
          <c:smooth val="0"/>
        </c:ser>
        <c:ser>
          <c:idx val="1"/>
          <c:order val="1"/>
          <c:tx>
            <c:strRef>
              <c:f>Sheet2!$I$14</c:f>
              <c:strCache>
                <c:ptCount val="1"/>
                <c:pt idx="0">
                  <c:v>% Donations</c:v>
                </c:pt>
              </c:strCache>
            </c:strRef>
          </c:tx>
          <c:marker>
            <c:symbol val="none"/>
          </c:marker>
          <c:cat>
            <c:numRef>
              <c:f>Sheet2!$F$15:$F$25</c:f>
              <c:numCache>
                <c:formatCode>0.0000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Sheet2!$I$15:$I$25</c:f>
              <c:numCache>
                <c:formatCode>0.0000</c:formatCode>
                <c:ptCount val="11"/>
                <c:pt idx="0">
                  <c:v>0</c:v>
                </c:pt>
                <c:pt idx="1">
                  <c:v>0.10117905127502057</c:v>
                </c:pt>
                <c:pt idx="2">
                  <c:v>0.20153550863723607</c:v>
                </c:pt>
                <c:pt idx="3">
                  <c:v>0.30189196599945162</c:v>
                </c:pt>
                <c:pt idx="4">
                  <c:v>0.40224842336166711</c:v>
                </c:pt>
                <c:pt idx="5">
                  <c:v>0.50013709898546754</c:v>
                </c:pt>
                <c:pt idx="6">
                  <c:v>0.60433232794077318</c:v>
                </c:pt>
                <c:pt idx="7">
                  <c:v>0.70468878530298873</c:v>
                </c:pt>
                <c:pt idx="8">
                  <c:v>0.80367425281052918</c:v>
                </c:pt>
                <c:pt idx="9">
                  <c:v>0.90156292843432961</c:v>
                </c:pt>
                <c:pt idx="10">
                  <c:v>1</c:v>
                </c:pt>
              </c:numCache>
            </c:numRef>
          </c:val>
          <c:smooth val="0"/>
        </c:ser>
        <c:dLbls>
          <c:showLegendKey val="0"/>
          <c:showVal val="0"/>
          <c:showCatName val="0"/>
          <c:showSerName val="0"/>
          <c:showPercent val="0"/>
          <c:showBubbleSize val="0"/>
        </c:dLbls>
        <c:marker val="1"/>
        <c:smooth val="0"/>
        <c:axId val="41202432"/>
        <c:axId val="41203968"/>
      </c:lineChart>
      <c:catAx>
        <c:axId val="41202432"/>
        <c:scaling>
          <c:orientation val="minMax"/>
        </c:scaling>
        <c:delete val="0"/>
        <c:axPos val="b"/>
        <c:numFmt formatCode="0.0000" sourceLinked="1"/>
        <c:majorTickMark val="out"/>
        <c:minorTickMark val="none"/>
        <c:tickLblPos val="nextTo"/>
        <c:crossAx val="41203968"/>
        <c:crosses val="autoZero"/>
        <c:auto val="1"/>
        <c:lblAlgn val="ctr"/>
        <c:lblOffset val="100"/>
        <c:noMultiLvlLbl val="0"/>
      </c:catAx>
      <c:valAx>
        <c:axId val="41203968"/>
        <c:scaling>
          <c:orientation val="minMax"/>
        </c:scaling>
        <c:delete val="0"/>
        <c:axPos val="l"/>
        <c:majorGridlines/>
        <c:numFmt formatCode="0.0000" sourceLinked="1"/>
        <c:majorTickMark val="out"/>
        <c:minorTickMark val="none"/>
        <c:tickLblPos val="nextTo"/>
        <c:crossAx val="41202432"/>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424DE17C-113E-4415-AF3C-7F53EFF497D9}" type="datetime1">
              <a:rPr lang="en-US"/>
              <a:pPr lvl="0"/>
              <a:t>10/3/2012</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E8A73730-4A41-42B7-B8D6-C93D2339635B}" type="slidenum">
              <a:rPr/>
              <a:pPr lvl="0"/>
              <a:t>‹#›</a:t>
            </a:fld>
            <a:endParaRPr lang="en-US"/>
          </a:p>
        </p:txBody>
      </p:sp>
    </p:spTree>
    <p:extLst>
      <p:ext uri="{BB962C8B-B14F-4D97-AF65-F5344CB8AC3E}">
        <p14:creationId xmlns:p14="http://schemas.microsoft.com/office/powerpoint/2010/main" val="6342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7D1DC2E7-8C1D-486E-B66E-2CBE5C3455E9}" type="datetime1">
              <a:rPr lang="en-US"/>
              <a:pPr lvl="0"/>
              <a:t>10/3/2012</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DEAC4A26-9192-458B-A2DE-A78FA94C9DE6}" type="slidenum">
              <a:rPr/>
              <a:pPr lvl="0"/>
              <a:t>‹#›</a:t>
            </a:fld>
            <a:endParaRPr lang="en-US"/>
          </a:p>
        </p:txBody>
      </p:sp>
    </p:spTree>
    <p:extLst>
      <p:ext uri="{BB962C8B-B14F-4D97-AF65-F5344CB8AC3E}">
        <p14:creationId xmlns:p14="http://schemas.microsoft.com/office/powerpoint/2010/main" val="991905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B2E88755-E46E-49D0-8836-4F37FC7EEDF5}" type="datetime1">
              <a:rPr lang="en-US"/>
              <a:pPr lvl="0"/>
              <a:t>10/3/2012</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138F639C-65C9-454E-B542-9421F16B5E68}" type="slidenum">
              <a:rPr/>
              <a:pPr lvl="0"/>
              <a:t>‹#›</a:t>
            </a:fld>
            <a:endParaRPr lang="en-US"/>
          </a:p>
        </p:txBody>
      </p:sp>
    </p:spTree>
    <p:extLst>
      <p:ext uri="{BB962C8B-B14F-4D97-AF65-F5344CB8AC3E}">
        <p14:creationId xmlns:p14="http://schemas.microsoft.com/office/powerpoint/2010/main" val="1859071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CA012511-739C-4EC9-A1A5-94346DDF63D1}" type="datetime1">
              <a:rPr lang="en-US"/>
              <a:pPr lvl="0"/>
              <a:t>10/3/2012</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311A9B0A-7BCE-41E7-AA50-0C3713660B58}" type="slidenum">
              <a:rPr/>
              <a:pPr lvl="0"/>
              <a:t>‹#›</a:t>
            </a:fld>
            <a:endParaRPr lang="en-US"/>
          </a:p>
        </p:txBody>
      </p:sp>
    </p:spTree>
    <p:extLst>
      <p:ext uri="{BB962C8B-B14F-4D97-AF65-F5344CB8AC3E}">
        <p14:creationId xmlns:p14="http://schemas.microsoft.com/office/powerpoint/2010/main" val="4115286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BB043DE0-B142-448F-9E7F-E3D29287B6FE}" type="datetime1">
              <a:rPr lang="en-US"/>
              <a:pPr lvl="0"/>
              <a:t>10/3/2012</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9DFFC4C6-EB58-4948-9F8E-3AFC03E4EA07}" type="slidenum">
              <a:rPr/>
              <a:pPr lvl="0"/>
              <a:t>‹#›</a:t>
            </a:fld>
            <a:endParaRPr lang="en-US"/>
          </a:p>
        </p:txBody>
      </p:sp>
    </p:spTree>
    <p:extLst>
      <p:ext uri="{BB962C8B-B14F-4D97-AF65-F5344CB8AC3E}">
        <p14:creationId xmlns:p14="http://schemas.microsoft.com/office/powerpoint/2010/main" val="2987012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45CAF005-6E78-4B18-8600-61AEB7580BEB}" type="datetime1">
              <a:rPr lang="en-US"/>
              <a:pPr lvl="0"/>
              <a:t>10/3/2012</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7814652F-EDF9-4F6B-B824-1636D630459B}" type="slidenum">
              <a:rPr/>
              <a:pPr lvl="0"/>
              <a:t>‹#›</a:t>
            </a:fld>
            <a:endParaRPr lang="en-US"/>
          </a:p>
        </p:txBody>
      </p:sp>
    </p:spTree>
    <p:extLst>
      <p:ext uri="{BB962C8B-B14F-4D97-AF65-F5344CB8AC3E}">
        <p14:creationId xmlns:p14="http://schemas.microsoft.com/office/powerpoint/2010/main" val="1009862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35ECF9E5-1CA0-41AD-8BB9-7F19296594F5}" type="datetime1">
              <a:rPr lang="en-US"/>
              <a:pPr lvl="0"/>
              <a:t>10/3/2012</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B28006F1-613E-4096-8062-BDAC2A5EABD5}" type="slidenum">
              <a:rPr/>
              <a:pPr lvl="0"/>
              <a:t>‹#›</a:t>
            </a:fld>
            <a:endParaRPr lang="en-US"/>
          </a:p>
        </p:txBody>
      </p:sp>
    </p:spTree>
    <p:extLst>
      <p:ext uri="{BB962C8B-B14F-4D97-AF65-F5344CB8AC3E}">
        <p14:creationId xmlns:p14="http://schemas.microsoft.com/office/powerpoint/2010/main" val="1183355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004D830B-FFFF-4E71-90F7-E54C972F7EEE}" type="datetime1">
              <a:rPr lang="en-US"/>
              <a:pPr lvl="0"/>
              <a:t>10/3/2012</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F5B8C9C7-EED2-4968-928E-E6339631BF68}" type="slidenum">
              <a:rPr/>
              <a:pPr lvl="0"/>
              <a:t>‹#›</a:t>
            </a:fld>
            <a:endParaRPr lang="en-US"/>
          </a:p>
        </p:txBody>
      </p:sp>
    </p:spTree>
    <p:extLst>
      <p:ext uri="{BB962C8B-B14F-4D97-AF65-F5344CB8AC3E}">
        <p14:creationId xmlns:p14="http://schemas.microsoft.com/office/powerpoint/2010/main" val="315081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3C601630-1176-4A59-9141-CC4157E29E50}" type="datetime1">
              <a:rPr lang="en-US"/>
              <a:pPr lvl="0"/>
              <a:t>10/3/2012</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9DC3F99D-5BE0-437B-9133-22BAC6AF817D}" type="slidenum">
              <a:rPr/>
              <a:pPr lvl="0"/>
              <a:t>‹#›</a:t>
            </a:fld>
            <a:endParaRPr lang="en-US"/>
          </a:p>
        </p:txBody>
      </p:sp>
    </p:spTree>
    <p:extLst>
      <p:ext uri="{BB962C8B-B14F-4D97-AF65-F5344CB8AC3E}">
        <p14:creationId xmlns:p14="http://schemas.microsoft.com/office/powerpoint/2010/main" val="297173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90C4537C-338D-4EFC-88CE-622BC907BB66}" type="datetime1">
              <a:rPr lang="en-US"/>
              <a:pPr lvl="0"/>
              <a:t>10/3/2012</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00DF30BE-4C6F-4FA8-980F-943A00C4193B}" type="slidenum">
              <a:rPr/>
              <a:pPr lvl="0"/>
              <a:t>‹#›</a:t>
            </a:fld>
            <a:endParaRPr lang="en-US"/>
          </a:p>
        </p:txBody>
      </p:sp>
    </p:spTree>
    <p:extLst>
      <p:ext uri="{BB962C8B-B14F-4D97-AF65-F5344CB8AC3E}">
        <p14:creationId xmlns:p14="http://schemas.microsoft.com/office/powerpoint/2010/main" val="399154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endParaRPr lang="en-US"/>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C8B3BD51-1866-4E81-9879-4B924F3FADA7}" type="datetime1">
              <a:rPr lang="en-US"/>
              <a:pPr lvl="0"/>
              <a:t>10/3/2012</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3F5192F7-F14B-4E10-8E10-66C7E6190B91}" type="slidenum">
              <a:rPr/>
              <a:pPr lvl="0"/>
              <a:t>‹#›</a:t>
            </a:fld>
            <a:endParaRPr lang="en-US"/>
          </a:p>
        </p:txBody>
      </p:sp>
    </p:spTree>
    <p:extLst>
      <p:ext uri="{BB962C8B-B14F-4D97-AF65-F5344CB8AC3E}">
        <p14:creationId xmlns:p14="http://schemas.microsoft.com/office/powerpoint/2010/main" val="60151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7D650B73-D75A-4BF1-AC38-D6A756C23067}" type="datetime1">
              <a:rPr lang="en-US"/>
              <a:pPr lvl="0"/>
              <a:t>10/3/2012</a:t>
            </a:fld>
            <a:endParaRPr lang="en-US"/>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A4DCB2D6-AE07-4409-B45F-7D8435CEDB58}"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a:xfrm>
            <a:off x="467541" y="1340766"/>
            <a:ext cx="8280916" cy="2088233"/>
          </a:xfrm>
        </p:spPr>
        <p:txBody>
          <a:bodyPr/>
          <a:lstStyle/>
          <a:p>
            <a:pPr lvl="0"/>
            <a:r>
              <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Classification </a:t>
            </a:r>
            <a:r>
              <a:rPr lang="en-US"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Trees</a:t>
            </a:r>
            <a:endPar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ubtitle 2"/>
          <p:cNvSpPr txBox="1">
            <a:spLocks noGrp="1"/>
          </p:cNvSpPr>
          <p:nvPr>
            <p:ph type="subTitle" idx="1"/>
          </p:nvPr>
        </p:nvSpPr>
        <p:spPr/>
        <p:txBody>
          <a:bodyPr anchorCtr="0"/>
          <a:lstStyle/>
          <a:p>
            <a:pPr lvl="0" algn="l">
              <a:lnSpc>
                <a:spcPct val="80000"/>
              </a:lnSpc>
              <a:spcBef>
                <a:spcPts val="500"/>
              </a:spcBef>
            </a:pPr>
            <a:r>
              <a:rPr lang="en-US" sz="2200"/>
              <a:t>Name:                                             Student number:</a:t>
            </a:r>
            <a:br>
              <a:rPr lang="en-US" sz="2200"/>
            </a:br>
            <a:r>
              <a:rPr lang="en-US" sz="2200"/>
              <a:t/>
            </a:r>
            <a:br>
              <a:rPr lang="en-US" sz="2200"/>
            </a:br>
            <a:r>
              <a:rPr lang="en-US" sz="2200"/>
              <a:t>Caroline Liqui Lung                               329830    </a:t>
            </a:r>
            <a:br>
              <a:rPr lang="en-US" sz="2200"/>
            </a:br>
            <a:r>
              <a:rPr lang="en-US" sz="2200"/>
              <a:t>Ilaria Orlandi                                          344191</a:t>
            </a:r>
            <a:br>
              <a:rPr lang="en-US" sz="2200"/>
            </a:br>
            <a:r>
              <a:rPr lang="en-US" sz="2200"/>
              <a:t>Jakub Romaszewski                              342995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Step 1: Creation</a:t>
            </a:r>
          </a:p>
        </p:txBody>
      </p:sp>
      <p:sp>
        <p:nvSpPr>
          <p:cNvPr id="3" name="Content Placeholder 2"/>
          <p:cNvSpPr txBox="1">
            <a:spLocks noGrp="1"/>
          </p:cNvSpPr>
          <p:nvPr>
            <p:ph idx="1"/>
          </p:nvPr>
        </p:nvSpPr>
        <p:spPr/>
        <p:txBody>
          <a:bodyPr/>
          <a:lstStyle/>
          <a:p>
            <a:pPr lvl="0">
              <a:lnSpc>
                <a:spcPct val="90000"/>
              </a:lnSpc>
              <a:spcBef>
                <a:spcPts val="600"/>
              </a:spcBef>
            </a:pPr>
            <a:r>
              <a:rPr lang="en-US" sz="2700"/>
              <a:t>This process is repeated on each derived subset in a recursive manner (</a:t>
            </a:r>
            <a:r>
              <a:rPr lang="en-US" sz="2700" i="1"/>
              <a:t>recursive partitioning</a:t>
            </a:r>
            <a:r>
              <a:rPr lang="en-US" sz="2700"/>
              <a:t>).</a:t>
            </a:r>
          </a:p>
          <a:p>
            <a:pPr marL="0" lvl="0" indent="0">
              <a:lnSpc>
                <a:spcPct val="90000"/>
              </a:lnSpc>
              <a:spcBef>
                <a:spcPts val="600"/>
              </a:spcBef>
              <a:buNone/>
            </a:pPr>
            <a:endParaRPr lang="en-US" sz="2700"/>
          </a:p>
          <a:p>
            <a:pPr lvl="0">
              <a:lnSpc>
                <a:spcPct val="90000"/>
              </a:lnSpc>
              <a:spcBef>
                <a:spcPts val="600"/>
              </a:spcBef>
            </a:pPr>
            <a:r>
              <a:rPr lang="en-US" sz="2700"/>
              <a:t>The recursion is completed when the largest tree obtainable with the data is reached: </a:t>
            </a:r>
          </a:p>
          <a:p>
            <a:pPr lvl="1">
              <a:lnSpc>
                <a:spcPct val="90000"/>
              </a:lnSpc>
              <a:spcBef>
                <a:spcPts val="600"/>
              </a:spcBef>
              <a:buFont typeface="Wingdings" pitchFamily="2"/>
              <a:buChar char="q"/>
            </a:pPr>
            <a:r>
              <a:rPr lang="en-US" sz="2400"/>
              <a:t> each subset at a node has all the same value of the target variable, or when</a:t>
            </a:r>
          </a:p>
          <a:p>
            <a:pPr lvl="1">
              <a:lnSpc>
                <a:spcPct val="90000"/>
              </a:lnSpc>
              <a:spcBef>
                <a:spcPts val="600"/>
              </a:spcBef>
              <a:buFont typeface="Wingdings" pitchFamily="2"/>
              <a:buChar char="q"/>
            </a:pPr>
            <a:r>
              <a:rPr lang="en-US" sz="2400"/>
              <a:t> splitting no longer adds value to the predictions.</a:t>
            </a:r>
            <a:br>
              <a:rPr lang="en-US" sz="2400"/>
            </a:br>
            <a:endParaRPr lang="en-US" sz="2400"/>
          </a:p>
          <a:p>
            <a:pPr marL="457200" lvl="1" indent="0">
              <a:lnSpc>
                <a:spcPct val="90000"/>
              </a:lnSpc>
              <a:spcBef>
                <a:spcPts val="600"/>
              </a:spcBef>
              <a:buNone/>
            </a:pPr>
            <a:endParaRPr lang="en-US" sz="2400"/>
          </a:p>
          <a:p>
            <a:pPr marL="0" lvl="0" indent="0">
              <a:lnSpc>
                <a:spcPct val="90000"/>
              </a:lnSpc>
              <a:spcBef>
                <a:spcPts val="600"/>
              </a:spcBef>
              <a:buNone/>
            </a:pPr>
            <a:r>
              <a:rPr lang="en-US" sz="2700"/>
              <a:t>The complete tree is too large and is over-fitting the data.</a:t>
            </a:r>
          </a:p>
          <a:p>
            <a:pPr lvl="0"/>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Step 2: Pruning</a:t>
            </a:r>
          </a:p>
        </p:txBody>
      </p:sp>
      <p:sp>
        <p:nvSpPr>
          <p:cNvPr id="3" name="Content Placeholder 2"/>
          <p:cNvSpPr txBox="1">
            <a:spLocks noGrp="1"/>
          </p:cNvSpPr>
          <p:nvPr>
            <p:ph idx="1"/>
          </p:nvPr>
        </p:nvSpPr>
        <p:spPr>
          <a:xfrm>
            <a:off x="518867" y="2067741"/>
            <a:ext cx="8229600" cy="4525959"/>
          </a:xfrm>
        </p:spPr>
        <p:txBody>
          <a:bodyPr/>
          <a:lstStyle/>
          <a:p>
            <a:pPr lvl="0">
              <a:lnSpc>
                <a:spcPct val="80000"/>
              </a:lnSpc>
              <a:spcBef>
                <a:spcPts val="400"/>
              </a:spcBef>
            </a:pPr>
            <a:r>
              <a:rPr lang="en-US" sz="1800"/>
              <a:t>Technique that </a:t>
            </a:r>
            <a:r>
              <a:rPr lang="en-US" sz="1800" i="1"/>
              <a:t>reduces the size </a:t>
            </a:r>
            <a:r>
              <a:rPr lang="en-US" sz="1800"/>
              <a:t>of the decision tree without reducing predictive accuracy as measured by a test set or using cross-validation.</a:t>
            </a:r>
          </a:p>
          <a:p>
            <a:pPr marL="0" lvl="0" indent="0">
              <a:lnSpc>
                <a:spcPct val="80000"/>
              </a:lnSpc>
              <a:spcBef>
                <a:spcPts val="400"/>
              </a:spcBef>
              <a:buNone/>
            </a:pPr>
            <a:endParaRPr lang="en-US" sz="1800"/>
          </a:p>
          <a:p>
            <a:pPr lvl="0">
              <a:lnSpc>
                <a:spcPct val="80000"/>
              </a:lnSpc>
              <a:spcBef>
                <a:spcPts val="400"/>
              </a:spcBef>
            </a:pPr>
            <a:r>
              <a:rPr lang="en-US" sz="1800"/>
              <a:t>Two fashions used to remove nodes that do not provide additional info:</a:t>
            </a:r>
          </a:p>
          <a:p>
            <a:pPr lvl="1">
              <a:lnSpc>
                <a:spcPct val="80000"/>
              </a:lnSpc>
              <a:spcBef>
                <a:spcPts val="400"/>
              </a:spcBef>
              <a:buFont typeface="Wingdings" pitchFamily="2"/>
              <a:buChar char="q"/>
            </a:pPr>
            <a:r>
              <a:rPr lang="en-US" sz="1500"/>
              <a:t>Top down ---&gt; traverses nodes and trim sub-trees starting at the root</a:t>
            </a:r>
          </a:p>
          <a:p>
            <a:pPr lvl="1">
              <a:lnSpc>
                <a:spcPct val="80000"/>
              </a:lnSpc>
              <a:spcBef>
                <a:spcPts val="400"/>
              </a:spcBef>
              <a:buFont typeface="Wingdings" pitchFamily="2"/>
              <a:buChar char="q"/>
            </a:pPr>
            <a:r>
              <a:rPr lang="en-US" sz="1500"/>
              <a:t>Bottom up ---&gt; starts at the leaf nodes</a:t>
            </a:r>
          </a:p>
          <a:p>
            <a:pPr marL="457200" lvl="1" indent="0">
              <a:lnSpc>
                <a:spcPct val="80000"/>
              </a:lnSpc>
              <a:spcBef>
                <a:spcPts val="400"/>
              </a:spcBef>
              <a:buNone/>
            </a:pPr>
            <a:endParaRPr lang="en-US" sz="1500"/>
          </a:p>
          <a:p>
            <a:pPr lvl="0">
              <a:lnSpc>
                <a:spcPct val="80000"/>
              </a:lnSpc>
              <a:spcBef>
                <a:spcPts val="400"/>
              </a:spcBef>
            </a:pPr>
            <a:r>
              <a:rPr lang="en-US" sz="1800"/>
              <a:t>One of the questions that arises in a decision tree algorithm is the </a:t>
            </a:r>
            <a:r>
              <a:rPr lang="en-US" sz="1800" i="1"/>
              <a:t>optimal size of the final tree</a:t>
            </a:r>
            <a:r>
              <a:rPr lang="en-US" sz="1800"/>
              <a:t>. </a:t>
            </a:r>
          </a:p>
          <a:p>
            <a:pPr lvl="1">
              <a:lnSpc>
                <a:spcPct val="80000"/>
              </a:lnSpc>
              <a:spcBef>
                <a:spcPts val="400"/>
              </a:spcBef>
              <a:buFont typeface="Wingdings" pitchFamily="2"/>
              <a:buChar char="q"/>
            </a:pPr>
            <a:r>
              <a:rPr lang="en-US" sz="1400"/>
              <a:t>Too large ---&gt; overfitting risk: poorly generalizing to new samples. </a:t>
            </a:r>
          </a:p>
          <a:p>
            <a:pPr lvl="1">
              <a:lnSpc>
                <a:spcPct val="80000"/>
              </a:lnSpc>
              <a:spcBef>
                <a:spcPts val="400"/>
              </a:spcBef>
              <a:buFont typeface="Wingdings" pitchFamily="2"/>
              <a:buChar char="q"/>
            </a:pPr>
            <a:r>
              <a:rPr lang="en-US" sz="1400"/>
              <a:t>Too small ---&gt; not capture important structural information about the sample space.</a:t>
            </a:r>
          </a:p>
          <a:p>
            <a:pPr lvl="1">
              <a:lnSpc>
                <a:spcPct val="80000"/>
              </a:lnSpc>
              <a:spcBef>
                <a:spcPts val="400"/>
              </a:spcBef>
              <a:buChar char="•"/>
            </a:pPr>
            <a:endParaRPr lang="en-US" sz="1400"/>
          </a:p>
          <a:p>
            <a:pPr lvl="0">
              <a:lnSpc>
                <a:spcPct val="80000"/>
              </a:lnSpc>
              <a:spcBef>
                <a:spcPts val="400"/>
              </a:spcBef>
            </a:pPr>
            <a:r>
              <a:rPr lang="en-US" sz="1800"/>
              <a:t>Horizon effect problem ---&gt; hard to tell when a tree algorithm should stop, since it is impossible to tell if the addition of a single extra node will dramatically decrease error. A common strategy is to grow the tree until each node contains a small number of instances then use pruning.</a:t>
            </a:r>
          </a:p>
          <a:p>
            <a:pPr lvl="0">
              <a:lnSpc>
                <a:spcPct val="80000"/>
              </a:lnSpc>
              <a:spcBef>
                <a:spcPts val="400"/>
              </a:spcBef>
            </a:pPr>
            <a:endParaRPr lang="en-US" sz="1800"/>
          </a:p>
          <a:p>
            <a:pPr marL="0" lvl="0" indent="0">
              <a:lnSpc>
                <a:spcPct val="80000"/>
              </a:lnSpc>
              <a:spcBef>
                <a:spcPts val="400"/>
              </a:spcBef>
              <a:buNone/>
            </a:pPr>
            <a:r>
              <a:rPr lang="en-US" sz="1800"/>
              <a:t>Different techniques of pruning can be implemented.</a:t>
            </a:r>
          </a:p>
        </p:txBody>
      </p:sp>
      <p:pic>
        <p:nvPicPr>
          <p:cNvPr id="4" name="Picture 2"/>
          <p:cNvPicPr>
            <a:picLocks noChangeAspect="1"/>
          </p:cNvPicPr>
          <p:nvPr/>
        </p:nvPicPr>
        <p:blipFill>
          <a:blip r:embed="rId2" cstate="print"/>
          <a:srcRect/>
          <a:stretch>
            <a:fillRect/>
          </a:stretch>
        </p:blipFill>
        <p:spPr>
          <a:xfrm>
            <a:off x="6948260" y="188640"/>
            <a:ext cx="1944215" cy="18178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Step 3: Processing</a:t>
            </a:r>
          </a:p>
        </p:txBody>
      </p:sp>
      <p:sp>
        <p:nvSpPr>
          <p:cNvPr id="3" name="Content Placeholder 2"/>
          <p:cNvSpPr txBox="1">
            <a:spLocks noGrp="1"/>
          </p:cNvSpPr>
          <p:nvPr>
            <p:ph idx="1"/>
          </p:nvPr>
        </p:nvSpPr>
        <p:spPr>
          <a:xfrm>
            <a:off x="457200" y="1600200"/>
            <a:ext cx="8229600" cy="5069159"/>
          </a:xfrm>
        </p:spPr>
        <p:txBody>
          <a:bodyPr/>
          <a:lstStyle/>
          <a:p>
            <a:pPr lvl="0"/>
            <a:r>
              <a:rPr lang="en-US" dirty="0"/>
              <a:t>Once the final tree has been created, it can be checked by using </a:t>
            </a:r>
            <a:r>
              <a:rPr lang="en-US" dirty="0" smtClean="0"/>
              <a:t>test data</a:t>
            </a:r>
            <a:r>
              <a:rPr lang="en-US" dirty="0"/>
              <a:t>.</a:t>
            </a:r>
          </a:p>
          <a:p>
            <a:pPr marL="0" lvl="0" indent="0">
              <a:buNone/>
            </a:pPr>
            <a:endParaRPr lang="en-US" dirty="0"/>
          </a:p>
          <a:p>
            <a:pPr lvl="0"/>
            <a:r>
              <a:rPr lang="en-US" dirty="0"/>
              <a:t>Then, the tree can be used to obtain information about new data.</a:t>
            </a:r>
          </a:p>
          <a:p>
            <a:pPr lvl="0"/>
            <a:endParaRPr lang="en-US" dirty="0"/>
          </a:p>
          <a:p>
            <a:pPr lvl="0"/>
            <a:r>
              <a:rPr lang="en-US" dirty="0"/>
              <a:t>At the end of the process, the characteristics of each leave can be obtained by retracing </a:t>
            </a:r>
            <a:r>
              <a:rPr lang="en-US" dirty="0" smtClean="0"/>
              <a:t>the tree from bottom to top.</a:t>
            </a:r>
            <a:endParaRPr lang="en-US" dirty="0"/>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Content Placeholder 2"/>
          <p:cNvSpPr txBox="1">
            <a:spLocks noGrp="1"/>
          </p:cNvSpPr>
          <p:nvPr>
            <p:ph idx="1"/>
          </p:nvPr>
        </p:nvSpPr>
        <p:spPr/>
        <p:txBody>
          <a:bodyPr/>
          <a:lstStyle/>
          <a:p>
            <a:pPr marL="0" lvl="0" indent="0">
              <a:spcBef>
                <a:spcPts val="1200"/>
              </a:spcBef>
              <a:buNone/>
            </a:pPr>
            <a:endParaRPr lang="en-US" sz="4800" dirty="0"/>
          </a:p>
          <a:p>
            <a:pPr marL="0" lvl="0" indent="0">
              <a:spcBef>
                <a:spcPts val="1200"/>
              </a:spcBef>
              <a:buNone/>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Why Classification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Trees?? </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lvl="0" indent="0">
              <a:buNone/>
            </a:pPr>
            <a:endParaRPr lang="en-US" dirty="0"/>
          </a:p>
        </p:txBody>
      </p:sp>
      <p:pic>
        <p:nvPicPr>
          <p:cNvPr id="3" name="Picture 2"/>
          <p:cNvPicPr>
            <a:picLocks noChangeAspect="1"/>
          </p:cNvPicPr>
          <p:nvPr/>
        </p:nvPicPr>
        <p:blipFill>
          <a:blip r:embed="rId2" cstate="print"/>
          <a:srcRect/>
          <a:stretch>
            <a:fillRect/>
          </a:stretch>
        </p:blipFill>
        <p:spPr>
          <a:xfrm>
            <a:off x="6084170" y="3573018"/>
            <a:ext cx="2609853" cy="280987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4000" dirty="0"/>
              <a:t>Advantages (+) of the </a:t>
            </a:r>
            <a:r>
              <a:rPr lang="en-US" sz="4000" dirty="0" smtClean="0"/>
              <a:t>Classification </a:t>
            </a:r>
            <a:r>
              <a:rPr lang="en-US" sz="4000" dirty="0"/>
              <a:t>T</a:t>
            </a:r>
            <a:r>
              <a:rPr lang="en-US" sz="4000" dirty="0" smtClean="0"/>
              <a:t>rees</a:t>
            </a:r>
            <a:endParaRPr lang="en-US" sz="4000" dirty="0"/>
          </a:p>
        </p:txBody>
      </p:sp>
      <p:sp>
        <p:nvSpPr>
          <p:cNvPr id="3" name="Content Placeholder 2"/>
          <p:cNvSpPr txBox="1">
            <a:spLocks noGrp="1"/>
          </p:cNvSpPr>
          <p:nvPr>
            <p:ph idx="1"/>
          </p:nvPr>
        </p:nvSpPr>
        <p:spPr>
          <a:xfrm>
            <a:off x="457200" y="1600200"/>
            <a:ext cx="8229600" cy="4997150"/>
          </a:xfrm>
        </p:spPr>
        <p:txBody>
          <a:bodyPr/>
          <a:lstStyle/>
          <a:p>
            <a:pPr lvl="0">
              <a:lnSpc>
                <a:spcPct val="80000"/>
              </a:lnSpc>
              <a:spcBef>
                <a:spcPts val="600"/>
              </a:spcBef>
            </a:pPr>
            <a:r>
              <a:rPr lang="en-US" sz="2700" dirty="0"/>
              <a:t>Simple to understand and interpret ---&gt; easy to make predictions.</a:t>
            </a:r>
          </a:p>
          <a:p>
            <a:pPr lvl="0">
              <a:lnSpc>
                <a:spcPct val="80000"/>
              </a:lnSpc>
              <a:spcBef>
                <a:spcPts val="600"/>
              </a:spcBef>
            </a:pPr>
            <a:r>
              <a:rPr lang="en-US" sz="2700" dirty="0"/>
              <a:t>Little data preparation required ---&gt; no normalization, nor dummy variables, blank values do not need to be removed.</a:t>
            </a:r>
          </a:p>
          <a:p>
            <a:pPr lvl="0">
              <a:lnSpc>
                <a:spcPct val="80000"/>
              </a:lnSpc>
              <a:spcBef>
                <a:spcPts val="600"/>
              </a:spcBef>
            </a:pPr>
            <a:r>
              <a:rPr lang="en-US" sz="2700" dirty="0" smtClean="0"/>
              <a:t>Flexible </a:t>
            </a:r>
            <a:r>
              <a:rPr lang="en-US" sz="2700" dirty="0"/>
              <a:t>---&gt;  very attractive analysis option.</a:t>
            </a:r>
          </a:p>
          <a:p>
            <a:pPr lvl="0">
              <a:lnSpc>
                <a:spcPct val="80000"/>
              </a:lnSpc>
              <a:spcBef>
                <a:spcPts val="600"/>
              </a:spcBef>
            </a:pPr>
            <a:r>
              <a:rPr lang="en-US" sz="2700" dirty="0"/>
              <a:t>Fast ---&gt; no complicated calculations required, performs well with large data.</a:t>
            </a:r>
          </a:p>
          <a:p>
            <a:pPr lvl="0">
              <a:lnSpc>
                <a:spcPct val="80000"/>
              </a:lnSpc>
              <a:spcBef>
                <a:spcPts val="600"/>
              </a:spcBef>
            </a:pPr>
            <a:r>
              <a:rPr lang="en-US" sz="2700" dirty="0"/>
              <a:t>Robust ---&gt; performs well even if assumptions are violated by the true model from which the data was generated.</a:t>
            </a:r>
          </a:p>
          <a:p>
            <a:pPr marL="0" lvl="0" indent="0">
              <a:lnSpc>
                <a:spcPct val="80000"/>
              </a:lnSpc>
              <a:spcBef>
                <a:spcPts val="600"/>
              </a:spcBef>
              <a:buNone/>
            </a:pPr>
            <a:endParaRPr lang="en-US" sz="27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4000" dirty="0"/>
              <a:t>Advantages (+) of the </a:t>
            </a:r>
            <a:r>
              <a:rPr lang="en-US" sz="4000" dirty="0" smtClean="0"/>
              <a:t>Classification </a:t>
            </a:r>
            <a:r>
              <a:rPr lang="en-US" sz="4000" dirty="0"/>
              <a:t>T</a:t>
            </a:r>
            <a:r>
              <a:rPr lang="en-US" sz="4000" dirty="0" smtClean="0"/>
              <a:t>rees</a:t>
            </a:r>
            <a:endParaRPr lang="en-US" sz="4000" dirty="0"/>
          </a:p>
        </p:txBody>
      </p:sp>
      <p:sp>
        <p:nvSpPr>
          <p:cNvPr id="3" name="Content Placeholder 2"/>
          <p:cNvSpPr txBox="1">
            <a:spLocks noGrp="1"/>
          </p:cNvSpPr>
          <p:nvPr>
            <p:ph idx="1"/>
          </p:nvPr>
        </p:nvSpPr>
        <p:spPr/>
        <p:txBody>
          <a:bodyPr/>
          <a:lstStyle/>
          <a:p>
            <a:pPr lvl="0"/>
            <a:r>
              <a:rPr lang="en-US"/>
              <a:t>Possible to validate the model through statistical tests ---&gt; possible to account for the reliability of the model.</a:t>
            </a:r>
          </a:p>
          <a:p>
            <a:pPr lvl="0"/>
            <a:r>
              <a:rPr lang="en-US"/>
              <a:t>Solve two of the K-NN method problems:</a:t>
            </a:r>
          </a:p>
          <a:p>
            <a:pPr lvl="1">
              <a:buFont typeface="Wingdings" pitchFamily="2"/>
              <a:buChar char="q"/>
            </a:pPr>
            <a:r>
              <a:rPr lang="en-US"/>
              <a:t> Similarity ---&gt; it is now made through the response instead of the input variables</a:t>
            </a:r>
          </a:p>
          <a:p>
            <a:pPr lvl="1">
              <a:buFont typeface="Wingdings" pitchFamily="2"/>
              <a:buChar char="q"/>
            </a:pPr>
            <a:r>
              <a:rPr lang="en-US"/>
              <a:t>	Constant K ---&gt; adaptive nearest-neighbor (the leaves) method</a:t>
            </a:r>
            <a:br>
              <a:rPr lang="en-US"/>
            </a:b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4000" dirty="0"/>
              <a:t>Disadvantages (-) of the </a:t>
            </a:r>
            <a:r>
              <a:rPr lang="en-US" sz="4000" dirty="0" smtClean="0"/>
              <a:t>Classification </a:t>
            </a:r>
            <a:r>
              <a:rPr lang="en-US" sz="4000" dirty="0"/>
              <a:t>T</a:t>
            </a:r>
            <a:r>
              <a:rPr lang="en-US" sz="4000" dirty="0" smtClean="0"/>
              <a:t>rees</a:t>
            </a:r>
            <a:endParaRPr lang="en-US" sz="4000" dirty="0"/>
          </a:p>
        </p:txBody>
      </p:sp>
      <p:sp>
        <p:nvSpPr>
          <p:cNvPr id="3" name="Content Placeholder 2"/>
          <p:cNvSpPr txBox="1">
            <a:spLocks noGrp="1"/>
          </p:cNvSpPr>
          <p:nvPr>
            <p:ph idx="1"/>
          </p:nvPr>
        </p:nvSpPr>
        <p:spPr/>
        <p:txBody>
          <a:bodyPr/>
          <a:lstStyle/>
          <a:p>
            <a:pPr lvl="0"/>
            <a:r>
              <a:rPr lang="en-US"/>
              <a:t>No globally optimal decision tree is guaranteed ---&gt; the algorithms on which the trees are based are heuristic/greedy (=making the locally optimal choice at each stage).</a:t>
            </a:r>
          </a:p>
          <a:p>
            <a:pPr marL="0" lvl="0" indent="0">
              <a:buNone/>
            </a:pPr>
            <a:r>
              <a:rPr lang="en-US" sz="2400"/>
              <a:t>Example “Reach the largest-sum”:</a:t>
            </a:r>
          </a:p>
          <a:p>
            <a:pPr marL="0" lvl="0" indent="0">
              <a:buNone/>
            </a:pPr>
            <a:endParaRPr lang="en-US"/>
          </a:p>
        </p:txBody>
      </p:sp>
      <p:pic>
        <p:nvPicPr>
          <p:cNvPr id="4" name="Picture 5"/>
          <p:cNvPicPr>
            <a:picLocks noChangeAspect="1"/>
          </p:cNvPicPr>
          <p:nvPr/>
        </p:nvPicPr>
        <p:blipFill>
          <a:blip r:embed="rId2" cstate="print"/>
          <a:srcRect/>
          <a:stretch>
            <a:fillRect/>
          </a:stretch>
        </p:blipFill>
        <p:spPr>
          <a:xfrm>
            <a:off x="6229633" y="5068281"/>
            <a:ext cx="2857500" cy="1714500"/>
          </a:xfrm>
          <a:prstGeom prst="rect">
            <a:avLst/>
          </a:prstGeom>
          <a:noFill/>
          <a:ln>
            <a:noFill/>
          </a:ln>
        </p:spPr>
      </p:pic>
      <p:pic>
        <p:nvPicPr>
          <p:cNvPr id="5" name="Picture 6"/>
          <p:cNvPicPr>
            <a:picLocks noChangeAspect="1"/>
          </p:cNvPicPr>
          <p:nvPr/>
        </p:nvPicPr>
        <p:blipFill>
          <a:blip r:embed="rId3" cstate="print"/>
          <a:srcRect/>
          <a:stretch>
            <a:fillRect/>
          </a:stretch>
        </p:blipFill>
        <p:spPr>
          <a:xfrm>
            <a:off x="25118" y="5068281"/>
            <a:ext cx="2857500" cy="1714500"/>
          </a:xfrm>
          <a:prstGeom prst="rect">
            <a:avLst/>
          </a:prstGeom>
          <a:noFill/>
          <a:ln>
            <a:noFill/>
          </a:ln>
        </p:spPr>
      </p:pic>
      <p:pic>
        <p:nvPicPr>
          <p:cNvPr id="6" name="Picture 3"/>
          <p:cNvPicPr>
            <a:picLocks noChangeAspect="1"/>
          </p:cNvPicPr>
          <p:nvPr/>
        </p:nvPicPr>
        <p:blipFill>
          <a:blip r:embed="rId4" cstate="print"/>
          <a:srcRect/>
          <a:stretch>
            <a:fillRect/>
          </a:stretch>
        </p:blipFill>
        <p:spPr>
          <a:xfrm>
            <a:off x="3131838" y="4115595"/>
            <a:ext cx="2771774" cy="1343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4000" dirty="0"/>
              <a:t>Disadvantages (-) of the </a:t>
            </a:r>
            <a:r>
              <a:rPr lang="en-US" sz="4000" dirty="0" smtClean="0"/>
              <a:t>Classification </a:t>
            </a:r>
            <a:r>
              <a:rPr lang="en-US" sz="4000" dirty="0"/>
              <a:t>T</a:t>
            </a:r>
            <a:r>
              <a:rPr lang="en-US" sz="4000" dirty="0" smtClean="0"/>
              <a:t>rees</a:t>
            </a:r>
            <a:endParaRPr lang="en-US" sz="4000" dirty="0"/>
          </a:p>
        </p:txBody>
      </p:sp>
      <p:sp>
        <p:nvSpPr>
          <p:cNvPr id="3" name="Content Placeholder 2"/>
          <p:cNvSpPr txBox="1">
            <a:spLocks noGrp="1"/>
          </p:cNvSpPr>
          <p:nvPr>
            <p:ph idx="1"/>
          </p:nvPr>
        </p:nvSpPr>
        <p:spPr/>
        <p:txBody>
          <a:bodyPr/>
          <a:lstStyle/>
          <a:p>
            <a:pPr lvl="0"/>
            <a:r>
              <a:rPr lang="en-US"/>
              <a:t>Over-fitting problem ---&gt; over-complex trees might not generalize the data well; pruning mechanism needed</a:t>
            </a:r>
          </a:p>
          <a:p>
            <a:pPr marL="0" lvl="0" indent="0">
              <a:buNone/>
            </a:pPr>
            <a:endParaRPr lang="en-US"/>
          </a:p>
          <a:p>
            <a:pPr lvl="0"/>
            <a:r>
              <a:rPr lang="en-US"/>
              <a:t>Biased information gain towards the attributes with more levels ---&gt; when data is including categorical variables with different numbers of levels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Sum </a:t>
            </a:r>
            <a:r>
              <a:rPr lang="en-US" dirty="0" smtClean="0"/>
              <a:t>up</a:t>
            </a:r>
            <a:endParaRPr lang="en-US" dirty="0"/>
          </a:p>
        </p:txBody>
      </p:sp>
      <p:sp>
        <p:nvSpPr>
          <p:cNvPr id="3" name="Content Placeholder 2"/>
          <p:cNvSpPr txBox="1">
            <a:spLocks noGrp="1"/>
          </p:cNvSpPr>
          <p:nvPr>
            <p:ph idx="1"/>
          </p:nvPr>
        </p:nvSpPr>
        <p:spPr/>
        <p:txBody>
          <a:bodyPr/>
          <a:lstStyle/>
          <a:p>
            <a:pPr marL="0" lvl="0" indent="0">
              <a:buNone/>
            </a:pPr>
            <a:r>
              <a:rPr lang="en-US"/>
              <a:t>Classification trees are:</a:t>
            </a:r>
          </a:p>
          <a:p>
            <a:pPr lvl="0"/>
            <a:r>
              <a:rPr lang="en-US"/>
              <a:t>a good</a:t>
            </a:r>
            <a:r>
              <a:rPr lang="en-US" i="1"/>
              <a:t> exploratory technique</a:t>
            </a:r>
            <a:endParaRPr lang="en-US"/>
          </a:p>
          <a:p>
            <a:pPr lvl="0"/>
            <a:r>
              <a:rPr lang="en-US"/>
              <a:t>a technique of </a:t>
            </a:r>
            <a:r>
              <a:rPr lang="en-US" i="1"/>
              <a:t>last resort </a:t>
            </a:r>
            <a:r>
              <a:rPr lang="en-US"/>
              <a:t>when traditional methods fail</a:t>
            </a:r>
          </a:p>
          <a:p>
            <a:pPr marL="0" lvl="0" indent="0">
              <a:buNone/>
            </a:pPr>
            <a:endParaRPr lang="en-US"/>
          </a:p>
          <a:p>
            <a:pPr marL="0" lvl="0" indent="0">
              <a:buNone/>
            </a:pPr>
            <a:r>
              <a:rPr lang="en-US"/>
              <a:t>According to many researchers classification trees are unsurpassed.</a:t>
            </a:r>
          </a:p>
        </p:txBody>
      </p:sp>
      <p:pic>
        <p:nvPicPr>
          <p:cNvPr id="4" name="Picture 2" descr="C:\Users\eugorl\Downloads\8947598-magnifiers-with-plus-and-minus-signs.jpg"/>
          <p:cNvPicPr>
            <a:picLocks noChangeAspect="1"/>
          </p:cNvPicPr>
          <p:nvPr/>
        </p:nvPicPr>
        <p:blipFill>
          <a:blip r:embed="rId2" cstate="print"/>
          <a:srcRect/>
          <a:stretch>
            <a:fillRect/>
          </a:stretch>
        </p:blipFill>
        <p:spPr>
          <a:xfrm>
            <a:off x="6156179" y="332658"/>
            <a:ext cx="2448269" cy="24482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2780928"/>
            <a:ext cx="8229600" cy="1143000"/>
          </a:xfrm>
        </p:spPr>
        <p:txBody>
          <a:bodyPr/>
          <a:lstStyle/>
          <a:p>
            <a:pPr lvl="0"/>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Application of the method to a simple case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Today’s Schedule</a:t>
            </a:r>
          </a:p>
        </p:txBody>
      </p:sp>
      <p:sp>
        <p:nvSpPr>
          <p:cNvPr id="3" name="Content Placeholder 2"/>
          <p:cNvSpPr txBox="1">
            <a:spLocks noGrp="1"/>
          </p:cNvSpPr>
          <p:nvPr>
            <p:ph idx="1"/>
          </p:nvPr>
        </p:nvSpPr>
        <p:spPr/>
        <p:txBody>
          <a:bodyPr/>
          <a:lstStyle/>
          <a:p>
            <a:pPr marL="0" lvl="0" indent="0">
              <a:buNone/>
            </a:pPr>
            <a:r>
              <a:rPr lang="en-US"/>
              <a:t>1. Introduction: explanation to the method</a:t>
            </a:r>
          </a:p>
          <a:p>
            <a:pPr marL="0" lvl="0" indent="0">
              <a:buNone/>
            </a:pPr>
            <a:r>
              <a:rPr lang="en-US"/>
              <a:t>2. An application of the method to a simple case</a:t>
            </a:r>
          </a:p>
          <a:p>
            <a:pPr marL="0" lvl="0" indent="0">
              <a:buNone/>
            </a:pPr>
            <a:r>
              <a:rPr lang="en-US"/>
              <a:t>3. Real life applications of the method</a:t>
            </a:r>
          </a:p>
          <a:p>
            <a:pPr marL="0" lvl="0" indent="0">
              <a:buNone/>
            </a:pPr>
            <a:r>
              <a:rPr lang="en-US"/>
              <a:t>4. Analysis of the case study</a:t>
            </a:r>
          </a:p>
          <a:p>
            <a:pPr marL="0" lvl="0" indent="0">
              <a:buNone/>
            </a:pPr>
            <a:r>
              <a:rPr lang="en-US"/>
              <a:t>5. Further suggestions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4000"/>
              <a:t>Classification Tree Application to Simple Example: Obama-Clinton Divide</a:t>
            </a:r>
            <a:endParaRPr lang="en-GB" sz="4000"/>
          </a:p>
        </p:txBody>
      </p:sp>
      <p:sp>
        <p:nvSpPr>
          <p:cNvPr id="3" name="Content Placeholder 2"/>
          <p:cNvSpPr txBox="1">
            <a:spLocks noGrp="1"/>
          </p:cNvSpPr>
          <p:nvPr>
            <p:ph idx="1"/>
          </p:nvPr>
        </p:nvSpPr>
        <p:spPr/>
        <p:txBody>
          <a:bodyPr/>
          <a:lstStyle/>
          <a:p>
            <a:pPr lvl="0"/>
            <a:r>
              <a:rPr lang="en-US"/>
              <a:t>In the 2008 Democratic nomination contest:</a:t>
            </a:r>
          </a:p>
          <a:p>
            <a:pPr lvl="1"/>
            <a:r>
              <a:rPr lang="en-US"/>
              <a:t>Obama won counties who had large African-American or highly educated populations.</a:t>
            </a:r>
          </a:p>
          <a:p>
            <a:pPr lvl="1"/>
            <a:r>
              <a:rPr lang="en-US"/>
              <a:t>Clinton won counties dominated by whites or less educated populations.</a:t>
            </a:r>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Obama-Clinton Divide</a:t>
            </a:r>
            <a:endParaRPr lang="en-GB"/>
          </a:p>
        </p:txBody>
      </p:sp>
      <p:pic>
        <p:nvPicPr>
          <p:cNvPr id="3" name="Picture 4"/>
          <p:cNvPicPr>
            <a:picLocks noChangeAspect="1"/>
          </p:cNvPicPr>
          <p:nvPr/>
        </p:nvPicPr>
        <p:blipFill>
          <a:blip r:embed="rId2" cstate="print"/>
          <a:srcRect/>
          <a:stretch>
            <a:fillRect/>
          </a:stretch>
        </p:blipFill>
        <p:spPr>
          <a:xfrm>
            <a:off x="1331640" y="1196748"/>
            <a:ext cx="6598100" cy="5095850"/>
          </a:xfrm>
          <a:prstGeom prst="rect">
            <a:avLst/>
          </a:prstGeom>
          <a:noFill/>
          <a:ln>
            <a:noFill/>
          </a:ln>
        </p:spPr>
      </p:pic>
      <p:sp>
        <p:nvSpPr>
          <p:cNvPr id="4" name="Rectangle 3"/>
          <p:cNvSpPr/>
          <p:nvPr/>
        </p:nvSpPr>
        <p:spPr>
          <a:xfrm>
            <a:off x="827586" y="4437107"/>
            <a:ext cx="3600404" cy="2088233"/>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TextBox 4"/>
          <p:cNvSpPr txBox="1"/>
          <p:nvPr/>
        </p:nvSpPr>
        <p:spPr>
          <a:xfrm>
            <a:off x="1334457" y="4493791"/>
            <a:ext cx="1581363" cy="584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Calibri"/>
              </a:rPr>
              <a:t>???</a:t>
            </a:r>
            <a:endParaRPr lang="en-GB" sz="3200" b="0" i="0" u="none" strike="noStrike" kern="1200" cap="none" spc="0" baseline="0">
              <a:solidFill>
                <a:srgbClr val="000000"/>
              </a:solidFill>
              <a:uFillTx/>
              <a:latin typeface="Calibri"/>
            </a:endParaRPr>
          </a:p>
        </p:txBody>
      </p:sp>
      <p:sp>
        <p:nvSpPr>
          <p:cNvPr id="6" name="TextBox 5"/>
          <p:cNvSpPr txBox="1"/>
          <p:nvPr/>
        </p:nvSpPr>
        <p:spPr>
          <a:xfrm>
            <a:off x="3542559" y="6577608"/>
            <a:ext cx="5709961" cy="307777"/>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Source: http://www.stat.cmu.edu/~cshalizi/350/lectures/22/lecture-22.pdf </a:t>
            </a:r>
            <a:endParaRPr lang="en-GB" sz="14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Obama-Clinton Divide</a:t>
            </a:r>
            <a:endParaRPr lang="en-GB"/>
          </a:p>
        </p:txBody>
      </p:sp>
      <p:pic>
        <p:nvPicPr>
          <p:cNvPr id="3" name="Picture 2"/>
          <p:cNvPicPr>
            <a:picLocks noChangeAspect="1"/>
          </p:cNvPicPr>
          <p:nvPr/>
        </p:nvPicPr>
        <p:blipFill>
          <a:blip r:embed="rId2" cstate="print"/>
          <a:srcRect/>
          <a:stretch>
            <a:fillRect/>
          </a:stretch>
        </p:blipFill>
        <p:spPr>
          <a:xfrm>
            <a:off x="539550" y="1844820"/>
            <a:ext cx="8195886" cy="3600404"/>
          </a:xfrm>
          <a:prstGeom prst="rect">
            <a:avLst/>
          </a:prstGeom>
          <a:noFill/>
          <a:ln>
            <a:noFill/>
          </a:ln>
        </p:spPr>
      </p:pic>
      <p:sp>
        <p:nvSpPr>
          <p:cNvPr id="4" name="Rectangle 4"/>
          <p:cNvSpPr/>
          <p:nvPr/>
        </p:nvSpPr>
        <p:spPr>
          <a:xfrm>
            <a:off x="5436098" y="4401107"/>
            <a:ext cx="3600404" cy="2088233"/>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TextBox 5"/>
          <p:cNvSpPr txBox="1"/>
          <p:nvPr/>
        </p:nvSpPr>
        <p:spPr>
          <a:xfrm>
            <a:off x="7023085" y="4457782"/>
            <a:ext cx="1581363" cy="584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Calibri"/>
              </a:rPr>
              <a:t>???</a:t>
            </a:r>
            <a:endParaRPr lang="en-GB" sz="32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171404"/>
            <a:ext cx="8229600" cy="1143000"/>
          </a:xfrm>
        </p:spPr>
        <p:txBody>
          <a:bodyPr/>
          <a:lstStyle/>
          <a:p>
            <a:pPr lvl="0"/>
            <a:r>
              <a:rPr lang="en-US"/>
              <a:t>Obama-Clinton Divide</a:t>
            </a:r>
            <a:endParaRPr lang="en-GB"/>
          </a:p>
        </p:txBody>
      </p:sp>
      <p:pic>
        <p:nvPicPr>
          <p:cNvPr id="3" name="Picture 2"/>
          <p:cNvPicPr>
            <a:picLocks noChangeAspect="1"/>
          </p:cNvPicPr>
          <p:nvPr/>
        </p:nvPicPr>
        <p:blipFill>
          <a:blip r:embed="rId2" cstate="print"/>
          <a:srcRect/>
          <a:stretch>
            <a:fillRect/>
          </a:stretch>
        </p:blipFill>
        <p:spPr>
          <a:xfrm>
            <a:off x="1979712" y="1008455"/>
            <a:ext cx="5202789" cy="5804912"/>
          </a:xfrm>
          <a:prstGeom prst="rect">
            <a:avLst/>
          </a:prstGeom>
          <a:noFill/>
          <a:ln>
            <a:noFill/>
          </a:ln>
        </p:spPr>
      </p:pic>
      <p:sp>
        <p:nvSpPr>
          <p:cNvPr id="4" name="Rectangle 4"/>
          <p:cNvSpPr/>
          <p:nvPr/>
        </p:nvSpPr>
        <p:spPr>
          <a:xfrm>
            <a:off x="755577" y="764703"/>
            <a:ext cx="2448269" cy="1224134"/>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Rectangle 5"/>
          <p:cNvSpPr/>
          <p:nvPr/>
        </p:nvSpPr>
        <p:spPr>
          <a:xfrm>
            <a:off x="827586" y="5530547"/>
            <a:ext cx="2088233" cy="1317604"/>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6"/>
          <p:cNvSpPr/>
          <p:nvPr/>
        </p:nvSpPr>
        <p:spPr>
          <a:xfrm>
            <a:off x="2780900" y="908721"/>
            <a:ext cx="3600404" cy="108008"/>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2780928"/>
            <a:ext cx="8229600" cy="1143000"/>
          </a:xfrm>
        </p:spPr>
        <p:txBody>
          <a:bodyPr/>
          <a:lstStyle/>
          <a:p>
            <a:pPr lvl="0"/>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Real life applications of the method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4000" dirty="0"/>
              <a:t>The use of </a:t>
            </a:r>
            <a:r>
              <a:rPr lang="en-GB" sz="4000" dirty="0" smtClean="0"/>
              <a:t>Classification </a:t>
            </a:r>
            <a:r>
              <a:rPr lang="en-GB" sz="4000" dirty="0"/>
              <a:t>T</a:t>
            </a:r>
            <a:r>
              <a:rPr lang="en-GB" sz="4000" dirty="0" smtClean="0"/>
              <a:t>rees </a:t>
            </a:r>
            <a:r>
              <a:rPr lang="en-GB" sz="4000" dirty="0"/>
              <a:t>in </a:t>
            </a:r>
            <a:r>
              <a:rPr lang="en-GB" sz="4000" dirty="0" smtClean="0"/>
              <a:t>Clinical Epidemiology</a:t>
            </a:r>
            <a:endParaRPr lang="en-GB" sz="4000" dirty="0"/>
          </a:p>
        </p:txBody>
      </p:sp>
      <p:sp>
        <p:nvSpPr>
          <p:cNvPr id="3" name="Content Placeholder 2"/>
          <p:cNvSpPr txBox="1">
            <a:spLocks noGrp="1"/>
          </p:cNvSpPr>
          <p:nvPr>
            <p:ph idx="1"/>
          </p:nvPr>
        </p:nvSpPr>
        <p:spPr/>
        <p:txBody>
          <a:bodyPr/>
          <a:lstStyle/>
          <a:p>
            <a:pPr lvl="0"/>
            <a:r>
              <a:rPr lang="en-US" dirty="0"/>
              <a:t>Used to identify high risk groups</a:t>
            </a:r>
          </a:p>
          <a:p>
            <a:pPr lvl="1"/>
            <a:r>
              <a:rPr lang="en-US" dirty="0"/>
              <a:t>Branch </a:t>
            </a:r>
            <a:r>
              <a:rPr lang="en-US" dirty="0" err="1"/>
              <a:t>splitting's</a:t>
            </a:r>
            <a:r>
              <a:rPr lang="en-US" dirty="0"/>
              <a:t> used to create “rules”</a:t>
            </a:r>
          </a:p>
          <a:p>
            <a:pPr lvl="0"/>
            <a:r>
              <a:rPr lang="en-US" dirty="0"/>
              <a:t>Requires prior hypotheses of what possible attributes are</a:t>
            </a:r>
          </a:p>
          <a:p>
            <a:pPr lvl="0"/>
            <a:r>
              <a:rPr lang="en-US" dirty="0"/>
              <a:t>Boolean expressions (ex. A or Not A)</a:t>
            </a:r>
          </a:p>
        </p:txBody>
      </p:sp>
      <p:sp>
        <p:nvSpPr>
          <p:cNvPr id="4" name="TextBox 3"/>
          <p:cNvSpPr txBox="1"/>
          <p:nvPr/>
        </p:nvSpPr>
        <p:spPr>
          <a:xfrm>
            <a:off x="179515" y="6427116"/>
            <a:ext cx="7710769" cy="430883"/>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Calibri"/>
              </a:rPr>
              <a:t>Source: http://ac.els-cdn.com/S0895435600003449/1-s2.0-S0895435600003449-main.pdf?_tid=22574d54-028b-11e2-a58b-00000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Calibri"/>
              </a:rPr>
              <a:t>aacb360&amp;acdnat=1348080917_13abd4b203eef881387a4c27639b7a17</a:t>
            </a:r>
            <a:endParaRPr lang="en-GB" sz="11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Why Classification Trees?</a:t>
            </a:r>
            <a:endParaRPr lang="en-GB"/>
          </a:p>
        </p:txBody>
      </p:sp>
      <p:sp>
        <p:nvSpPr>
          <p:cNvPr id="3" name="Content Placeholder 2"/>
          <p:cNvSpPr txBox="1">
            <a:spLocks noGrp="1"/>
          </p:cNvSpPr>
          <p:nvPr>
            <p:ph idx="1"/>
          </p:nvPr>
        </p:nvSpPr>
        <p:spPr/>
        <p:txBody>
          <a:bodyPr/>
          <a:lstStyle/>
          <a:p>
            <a:pPr lvl="0"/>
            <a:r>
              <a:rPr lang="en-US"/>
              <a:t>Easy to use software</a:t>
            </a:r>
          </a:p>
          <a:p>
            <a:pPr lvl="0"/>
            <a:r>
              <a:rPr lang="en-US"/>
              <a:t>Simplicity and linearity</a:t>
            </a:r>
          </a:p>
          <a:p>
            <a:pPr lvl="0"/>
            <a:r>
              <a:rPr lang="en-US"/>
              <a:t>Common thought process with clinical decision making</a:t>
            </a:r>
          </a:p>
          <a:p>
            <a:pPr lvl="0"/>
            <a:endParaRPr lang="en-GB"/>
          </a:p>
        </p:txBody>
      </p:sp>
    </p:spTree>
    <p:extLst>
      <p:ext uri="{BB962C8B-B14F-4D97-AF65-F5344CB8AC3E}">
        <p14:creationId xmlns:p14="http://schemas.microsoft.com/office/powerpoint/2010/main" val="228804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4000" dirty="0"/>
              <a:t>The use of </a:t>
            </a:r>
            <a:r>
              <a:rPr lang="en-GB" sz="4000" dirty="0" smtClean="0"/>
              <a:t>Classification Trees </a:t>
            </a:r>
            <a:r>
              <a:rPr lang="en-GB" sz="4000" dirty="0"/>
              <a:t>in </a:t>
            </a:r>
            <a:r>
              <a:rPr lang="en-GB" sz="4000" dirty="0" smtClean="0"/>
              <a:t>Clinical Epidemiology</a:t>
            </a:r>
            <a:endParaRPr lang="en-GB" sz="4000" dirty="0"/>
          </a:p>
        </p:txBody>
      </p:sp>
      <p:sp>
        <p:nvSpPr>
          <p:cNvPr id="3" name="Content Placeholder 2"/>
          <p:cNvSpPr txBox="1">
            <a:spLocks noGrp="1"/>
          </p:cNvSpPr>
          <p:nvPr>
            <p:ph idx="1"/>
          </p:nvPr>
        </p:nvSpPr>
        <p:spPr>
          <a:xfrm>
            <a:off x="457200" y="1783354"/>
            <a:ext cx="8229600" cy="4525959"/>
          </a:xfrm>
        </p:spPr>
        <p:txBody>
          <a:bodyPr/>
          <a:lstStyle/>
          <a:p>
            <a:pPr lvl="0">
              <a:lnSpc>
                <a:spcPct val="90000"/>
              </a:lnSpc>
              <a:spcBef>
                <a:spcPts val="700"/>
              </a:spcBef>
            </a:pPr>
            <a:endParaRPr lang="en-US" sz="3000" i="1"/>
          </a:p>
          <a:p>
            <a:pPr lvl="0">
              <a:lnSpc>
                <a:spcPct val="90000"/>
              </a:lnSpc>
              <a:spcBef>
                <a:spcPts val="700"/>
              </a:spcBef>
            </a:pPr>
            <a:endParaRPr lang="en-GB" sz="3000" i="1"/>
          </a:p>
          <a:p>
            <a:pPr lvl="0">
              <a:lnSpc>
                <a:spcPct val="90000"/>
              </a:lnSpc>
              <a:spcBef>
                <a:spcPts val="700"/>
              </a:spcBef>
            </a:pPr>
            <a:endParaRPr lang="en-GB" sz="3000" i="1"/>
          </a:p>
          <a:p>
            <a:pPr lvl="0">
              <a:lnSpc>
                <a:spcPct val="90000"/>
              </a:lnSpc>
              <a:spcBef>
                <a:spcPts val="700"/>
              </a:spcBef>
            </a:pPr>
            <a:endParaRPr lang="en-GB" sz="3000" i="1"/>
          </a:p>
          <a:p>
            <a:pPr lvl="0">
              <a:lnSpc>
                <a:spcPct val="90000"/>
              </a:lnSpc>
              <a:spcBef>
                <a:spcPts val="700"/>
              </a:spcBef>
            </a:pPr>
            <a:endParaRPr lang="en-GB" sz="3000" i="1"/>
          </a:p>
          <a:p>
            <a:pPr lvl="0">
              <a:lnSpc>
                <a:spcPct val="90000"/>
              </a:lnSpc>
              <a:spcBef>
                <a:spcPts val="700"/>
              </a:spcBef>
            </a:pPr>
            <a:endParaRPr lang="en-GB" sz="3000" i="1"/>
          </a:p>
          <a:p>
            <a:pPr lvl="0">
              <a:lnSpc>
                <a:spcPct val="90000"/>
              </a:lnSpc>
              <a:spcBef>
                <a:spcPts val="700"/>
              </a:spcBef>
            </a:pPr>
            <a:r>
              <a:rPr lang="en-US" sz="3000" i="1"/>
              <a:t>Diabetes</a:t>
            </a:r>
            <a:endParaRPr lang="en-GB" sz="3000" i="1"/>
          </a:p>
          <a:p>
            <a:pPr lvl="1">
              <a:lnSpc>
                <a:spcPct val="90000"/>
              </a:lnSpc>
              <a:spcBef>
                <a:spcPts val="600"/>
              </a:spcBef>
            </a:pPr>
            <a:r>
              <a:rPr lang="en-GB" sz="2600" i="1"/>
              <a:t>A</a:t>
            </a:r>
            <a:r>
              <a:rPr lang="en-GB" sz="2600"/>
              <a:t>—age over 45; </a:t>
            </a:r>
            <a:r>
              <a:rPr lang="en-GB" sz="2600" i="1"/>
              <a:t>O</a:t>
            </a:r>
            <a:r>
              <a:rPr lang="en-GB" sz="2600"/>
              <a:t>—obese; </a:t>
            </a:r>
            <a:r>
              <a:rPr lang="en-GB" sz="2600" i="1"/>
              <a:t>H</a:t>
            </a:r>
            <a:r>
              <a:rPr lang="en-GB" sz="2600"/>
              <a:t>—hypertensive; </a:t>
            </a:r>
            <a:r>
              <a:rPr lang="en-GB" sz="2600" i="1"/>
              <a:t>G</a:t>
            </a:r>
            <a:r>
              <a:rPr lang="en-GB" sz="2600"/>
              <a:t>—glucose intolerance; </a:t>
            </a:r>
            <a:r>
              <a:rPr lang="en-GB" sz="2600" i="1"/>
              <a:t>S</a:t>
            </a:r>
            <a:r>
              <a:rPr lang="en-GB" sz="2600"/>
              <a:t>—sedentary</a:t>
            </a:r>
          </a:p>
        </p:txBody>
      </p:sp>
      <p:sp>
        <p:nvSpPr>
          <p:cNvPr id="4" name="TextBox 3"/>
          <p:cNvSpPr txBox="1"/>
          <p:nvPr/>
        </p:nvSpPr>
        <p:spPr>
          <a:xfrm>
            <a:off x="179515" y="6427116"/>
            <a:ext cx="7710769" cy="430883"/>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Calibri"/>
              </a:rPr>
              <a:t>Source: http://ac.els-cdn.com/S0895435600003449/1-s2.0-S0895435600003449-main.pdf?_tid=22574d54-028b-11e2-a58b-00000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Calibri"/>
              </a:rPr>
              <a:t>aacb360&amp;acdnat=1348080917_13abd4b203eef881387a4c27639b7a17</a:t>
            </a:r>
            <a:endParaRPr lang="en-GB" sz="1100" b="0" i="0" u="none" strike="noStrike" kern="1200" cap="none" spc="0" baseline="0">
              <a:solidFill>
                <a:srgbClr val="000000"/>
              </a:solidFill>
              <a:uFillTx/>
              <a:latin typeface="Calibri"/>
            </a:endParaRPr>
          </a:p>
        </p:txBody>
      </p:sp>
      <p:pic>
        <p:nvPicPr>
          <p:cNvPr id="5" name="Picture 2"/>
          <p:cNvPicPr>
            <a:picLocks noChangeAspect="1"/>
          </p:cNvPicPr>
          <p:nvPr/>
        </p:nvPicPr>
        <p:blipFill>
          <a:blip r:embed="rId2" cstate="print"/>
          <a:srcRect/>
          <a:stretch>
            <a:fillRect/>
          </a:stretch>
        </p:blipFill>
        <p:spPr>
          <a:xfrm>
            <a:off x="2915820" y="1554626"/>
            <a:ext cx="3312368" cy="33265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4000" dirty="0"/>
              <a:t>Problems with </a:t>
            </a:r>
            <a:r>
              <a:rPr lang="en-US" sz="4000" dirty="0" smtClean="0"/>
              <a:t>Classification Trees </a:t>
            </a:r>
            <a:r>
              <a:rPr lang="en-US" sz="4000" dirty="0"/>
              <a:t>in </a:t>
            </a:r>
            <a:r>
              <a:rPr lang="en-US" sz="4000" dirty="0" smtClean="0"/>
              <a:t>Clinical Epidemiology</a:t>
            </a:r>
            <a:endParaRPr lang="en-GB" sz="4000" dirty="0"/>
          </a:p>
        </p:txBody>
      </p:sp>
      <p:sp>
        <p:nvSpPr>
          <p:cNvPr id="3" name="Content Placeholder 2"/>
          <p:cNvSpPr txBox="1">
            <a:spLocks noGrp="1"/>
          </p:cNvSpPr>
          <p:nvPr>
            <p:ph idx="1"/>
          </p:nvPr>
        </p:nvSpPr>
        <p:spPr/>
        <p:txBody>
          <a:bodyPr/>
          <a:lstStyle/>
          <a:p>
            <a:pPr lvl="0"/>
            <a:r>
              <a:rPr lang="en-US"/>
              <a:t>Redundant Attributes</a:t>
            </a:r>
          </a:p>
          <a:p>
            <a:pPr lvl="1"/>
            <a:r>
              <a:rPr lang="en-US"/>
              <a:t>Obesity not required, hypertension enough</a:t>
            </a:r>
          </a:p>
        </p:txBody>
      </p:sp>
      <p:pic>
        <p:nvPicPr>
          <p:cNvPr id="4" name="Picture 2"/>
          <p:cNvPicPr>
            <a:picLocks noChangeAspect="1"/>
          </p:cNvPicPr>
          <p:nvPr/>
        </p:nvPicPr>
        <p:blipFill>
          <a:blip r:embed="rId2" cstate="print"/>
          <a:srcRect/>
          <a:stretch>
            <a:fillRect/>
          </a:stretch>
        </p:blipFill>
        <p:spPr>
          <a:xfrm>
            <a:off x="2411757" y="2708919"/>
            <a:ext cx="3888431" cy="39051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4000" dirty="0"/>
              <a:t>Problems with </a:t>
            </a:r>
            <a:r>
              <a:rPr lang="en-US" sz="4000" dirty="0" smtClean="0"/>
              <a:t>Classification Trees </a:t>
            </a:r>
            <a:r>
              <a:rPr lang="en-US" sz="4000" dirty="0"/>
              <a:t>in </a:t>
            </a:r>
            <a:r>
              <a:rPr lang="en-US" sz="4000" dirty="0" smtClean="0"/>
              <a:t>Clinical Epidemiology</a:t>
            </a:r>
            <a:endParaRPr lang="en-GB" sz="4000" dirty="0"/>
          </a:p>
        </p:txBody>
      </p:sp>
      <p:sp>
        <p:nvSpPr>
          <p:cNvPr id="3" name="Content Placeholder 2"/>
          <p:cNvSpPr txBox="1">
            <a:spLocks noGrp="1"/>
          </p:cNvSpPr>
          <p:nvPr>
            <p:ph idx="1"/>
          </p:nvPr>
        </p:nvSpPr>
        <p:spPr/>
        <p:txBody>
          <a:bodyPr/>
          <a:lstStyle/>
          <a:p>
            <a:pPr lvl="0"/>
            <a:r>
              <a:rPr lang="en-US" dirty="0"/>
              <a:t>Questionable Relevance of links</a:t>
            </a:r>
          </a:p>
          <a:p>
            <a:pPr lvl="1"/>
            <a:r>
              <a:rPr lang="en-US" dirty="0"/>
              <a:t>Links present due to way trees are constructed</a:t>
            </a:r>
          </a:p>
        </p:txBody>
      </p:sp>
      <p:pic>
        <p:nvPicPr>
          <p:cNvPr id="4" name="Picture 4" descr="Full-size image (3 K)"/>
          <p:cNvPicPr>
            <a:picLocks noChangeAspect="1"/>
          </p:cNvPicPr>
          <p:nvPr/>
        </p:nvPicPr>
        <p:blipFill>
          <a:blip r:embed="rId2" cstate="print"/>
          <a:srcRect/>
          <a:stretch>
            <a:fillRect/>
          </a:stretch>
        </p:blipFill>
        <p:spPr>
          <a:xfrm>
            <a:off x="683568" y="2673495"/>
            <a:ext cx="4824538" cy="3851845"/>
          </a:xfrm>
          <a:prstGeom prst="rect">
            <a:avLst/>
          </a:prstGeom>
          <a:noFill/>
          <a:ln>
            <a:noFill/>
          </a:ln>
        </p:spPr>
      </p:pic>
      <p:sp>
        <p:nvSpPr>
          <p:cNvPr id="5" name="TextBox 3"/>
          <p:cNvSpPr txBox="1"/>
          <p:nvPr/>
        </p:nvSpPr>
        <p:spPr>
          <a:xfrm>
            <a:off x="6084170" y="3356990"/>
            <a:ext cx="3024332" cy="313931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Asthma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1" u="none" strike="noStrike" kern="1200" cap="none" spc="0" baseline="0">
                <a:solidFill>
                  <a:srgbClr val="000000"/>
                </a:solidFill>
                <a:uFillTx/>
                <a:latin typeface="Calibri"/>
              </a:rPr>
              <a:t>H</a:t>
            </a:r>
            <a:r>
              <a:rPr lang="en-GB" sz="1800" b="0" i="0" u="none" strike="noStrike" kern="1200" cap="none" spc="0" baseline="0">
                <a:solidFill>
                  <a:srgbClr val="000000"/>
                </a:solidFill>
                <a:uFillTx/>
                <a:latin typeface="Calibri"/>
              </a:rPr>
              <a:t>—hospitalized during prior 6 months; </a:t>
            </a:r>
            <a:r>
              <a:rPr lang="en-GB" sz="1800" b="0" i="1" u="none" strike="noStrike" kern="1200" cap="none" spc="0" baseline="0">
                <a:solidFill>
                  <a:srgbClr val="000000"/>
                </a:solidFill>
                <a:uFillTx/>
                <a:latin typeface="Calibri"/>
              </a:rPr>
              <a:t>C</a:t>
            </a:r>
            <a:r>
              <a:rPr lang="en-GB" sz="1800" b="0" i="0" u="none" strike="noStrike" kern="1200" cap="none" spc="0" baseline="0">
                <a:solidFill>
                  <a:srgbClr val="000000"/>
                </a:solidFill>
                <a:uFillTx/>
                <a:latin typeface="Calibri"/>
              </a:rPr>
              <a:t>—obtained two or more medication (cromolyn) units; </a:t>
            </a:r>
            <a:r>
              <a:rPr lang="en-GB" sz="1800" b="0" i="1" u="none" strike="noStrike" kern="1200" cap="none" spc="0" baseline="0">
                <a:solidFill>
                  <a:srgbClr val="000000"/>
                </a:solidFill>
                <a:uFillTx/>
                <a:latin typeface="Calibri"/>
              </a:rPr>
              <a:t>U</a:t>
            </a:r>
            <a:r>
              <a:rPr lang="en-GB" sz="1800" b="0" i="0" u="none" strike="noStrike" kern="1200" cap="none" spc="0" baseline="-25000">
                <a:solidFill>
                  <a:srgbClr val="000000"/>
                </a:solidFill>
                <a:uFillTx/>
                <a:latin typeface="Calibri"/>
              </a:rPr>
              <a:t>9</a:t>
            </a:r>
            <a:r>
              <a:rPr lang="en-GB" sz="1800" b="0" i="0" u="none" strike="noStrike" kern="1200" cap="none" spc="0" baseline="0">
                <a:solidFill>
                  <a:srgbClr val="000000"/>
                </a:solidFill>
                <a:uFillTx/>
                <a:latin typeface="Calibri"/>
              </a:rPr>
              <a:t>—made nine or more urgent clinic visits; </a:t>
            </a:r>
            <a:r>
              <a:rPr lang="en-GB" sz="1800" b="0" i="1" u="none" strike="noStrike" kern="1200" cap="none" spc="0" baseline="0">
                <a:solidFill>
                  <a:srgbClr val="000000"/>
                </a:solidFill>
                <a:uFillTx/>
                <a:latin typeface="Calibri"/>
              </a:rPr>
              <a:t>B</a:t>
            </a:r>
            <a:r>
              <a:rPr lang="en-GB" sz="1800" b="0" i="0" u="none" strike="noStrike" kern="1200" cap="none" spc="0" baseline="0">
                <a:solidFill>
                  <a:srgbClr val="000000"/>
                </a:solidFill>
                <a:uFillTx/>
                <a:latin typeface="Calibri"/>
              </a:rPr>
              <a:t>—obtained 16 or more units of beta-agonists; </a:t>
            </a:r>
            <a:r>
              <a:rPr lang="en-GB" sz="1800" b="0" i="1" u="none" strike="noStrike" kern="1200" cap="none" spc="0" baseline="0">
                <a:solidFill>
                  <a:srgbClr val="000000"/>
                </a:solidFill>
                <a:uFillTx/>
                <a:latin typeface="Calibri"/>
              </a:rPr>
              <a:t>U</a:t>
            </a:r>
            <a:r>
              <a:rPr lang="en-GB" sz="1800" b="0" i="0" u="none" strike="noStrike" kern="1200" cap="none" spc="0" baseline="-25000">
                <a:solidFill>
                  <a:srgbClr val="000000"/>
                </a:solidFill>
                <a:uFillTx/>
                <a:latin typeface="Calibri"/>
              </a:rPr>
              <a:t>2</a:t>
            </a:r>
            <a:r>
              <a:rPr lang="en-GB" sz="1800" b="0" i="0" u="none" strike="noStrike" kern="1200" cap="none" spc="0" baseline="0">
                <a:solidFill>
                  <a:srgbClr val="000000"/>
                </a:solidFill>
                <a:uFillTx/>
                <a:latin typeface="Calibri"/>
              </a:rPr>
              <a:t>—made two or more urgent clinic visits; </a:t>
            </a:r>
            <a:r>
              <a:rPr lang="en-GB" sz="1800" b="0" i="1" u="none" strike="noStrike" kern="1200" cap="none" spc="0" baseline="0">
                <a:solidFill>
                  <a:srgbClr val="000000"/>
                </a:solidFill>
                <a:uFillTx/>
                <a:latin typeface="Calibri"/>
              </a:rPr>
              <a:t>P</a:t>
            </a:r>
            <a:r>
              <a:rPr lang="en-GB" sz="1800" b="0" i="0" u="none" strike="noStrike" kern="1200" cap="none" spc="0" baseline="0">
                <a:solidFill>
                  <a:srgbClr val="000000"/>
                </a:solidFill>
                <a:uFillTx/>
                <a:latin typeface="Calibri"/>
              </a:rPr>
              <a:t>—six or more physicians prescribe asthma medication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2780928"/>
            <a:ext cx="8229600" cy="1143000"/>
          </a:xfrm>
        </p:spPr>
        <p:txBody>
          <a:bodyPr/>
          <a:lstStyle/>
          <a:p>
            <a:pPr lvl="0"/>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Explanation to the method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4000" dirty="0"/>
              <a:t>Problems with </a:t>
            </a:r>
            <a:r>
              <a:rPr lang="en-US" sz="4000" dirty="0" smtClean="0"/>
              <a:t>Classification Trees </a:t>
            </a:r>
            <a:r>
              <a:rPr lang="en-US" sz="4000" dirty="0"/>
              <a:t>in </a:t>
            </a:r>
            <a:r>
              <a:rPr lang="en-US" sz="4000" dirty="0" smtClean="0"/>
              <a:t>Clinical Epidemiology</a:t>
            </a:r>
            <a:endParaRPr lang="en-GB" sz="4000" dirty="0"/>
          </a:p>
        </p:txBody>
      </p:sp>
      <p:sp>
        <p:nvSpPr>
          <p:cNvPr id="3" name="Content Placeholder 2"/>
          <p:cNvSpPr txBox="1">
            <a:spLocks noGrp="1"/>
          </p:cNvSpPr>
          <p:nvPr>
            <p:ph idx="1"/>
          </p:nvPr>
        </p:nvSpPr>
        <p:spPr/>
        <p:txBody>
          <a:bodyPr/>
          <a:lstStyle/>
          <a:p>
            <a:pPr lvl="0"/>
            <a:r>
              <a:rPr lang="en-US"/>
              <a:t>Mixed interactions</a:t>
            </a:r>
          </a:p>
          <a:p>
            <a:pPr lvl="1"/>
            <a:r>
              <a:rPr lang="en-US"/>
              <a:t>No way of telling if they are true</a:t>
            </a:r>
            <a:endParaRPr lang="en-GB"/>
          </a:p>
        </p:txBody>
      </p:sp>
      <p:pic>
        <p:nvPicPr>
          <p:cNvPr id="4" name="Picture 2" descr="Full-size image (4 K)"/>
          <p:cNvPicPr>
            <a:picLocks noChangeAspect="1"/>
          </p:cNvPicPr>
          <p:nvPr/>
        </p:nvPicPr>
        <p:blipFill>
          <a:blip r:embed="rId2" cstate="print"/>
          <a:srcRect/>
          <a:stretch>
            <a:fillRect/>
          </a:stretch>
        </p:blipFill>
        <p:spPr>
          <a:xfrm>
            <a:off x="2123730" y="2708919"/>
            <a:ext cx="2016224" cy="4148989"/>
          </a:xfrm>
          <a:prstGeom prst="rect">
            <a:avLst/>
          </a:prstGeom>
          <a:noFill/>
          <a:ln>
            <a:noFill/>
          </a:ln>
        </p:spPr>
      </p:pic>
      <p:sp>
        <p:nvSpPr>
          <p:cNvPr id="5" name="TextBox 3"/>
          <p:cNvSpPr txBox="1"/>
          <p:nvPr/>
        </p:nvSpPr>
        <p:spPr>
          <a:xfrm>
            <a:off x="4644009" y="3928984"/>
            <a:ext cx="4392484" cy="230832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Tooth Decay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1" u="none" strike="noStrike" kern="1200" cap="none" spc="0" baseline="0">
                <a:solidFill>
                  <a:srgbClr val="000000"/>
                </a:solidFill>
                <a:uFillTx/>
                <a:latin typeface="Calibri"/>
              </a:rPr>
              <a:t>A</a:t>
            </a:r>
            <a:r>
              <a:rPr lang="en-GB" sz="1800" b="0" i="0" u="none" strike="noStrike" kern="1200" cap="none" spc="0" baseline="0">
                <a:solidFill>
                  <a:srgbClr val="000000"/>
                </a:solidFill>
                <a:uFillTx/>
                <a:latin typeface="Calibri"/>
              </a:rPr>
              <a:t>—primary decayed, missing, or filled (dmfs) ⩾ 5; </a:t>
            </a:r>
            <a:r>
              <a:rPr lang="en-GB" sz="1800" b="0" i="1" u="none" strike="noStrike" kern="1200" cap="none" spc="0" baseline="0">
                <a:solidFill>
                  <a:srgbClr val="000000"/>
                </a:solidFill>
                <a:uFillTx/>
                <a:latin typeface="Calibri"/>
              </a:rPr>
              <a:t>B</a:t>
            </a:r>
            <a:r>
              <a:rPr lang="en-GB" sz="1800" b="0" i="0" u="none" strike="noStrike" kern="1200" cap="none" spc="0" baseline="0">
                <a:solidFill>
                  <a:srgbClr val="000000"/>
                </a:solidFill>
                <a:uFillTx/>
                <a:latin typeface="Calibri"/>
              </a:rPr>
              <a:t>—morphology score ⩾ 12; </a:t>
            </a:r>
            <a:r>
              <a:rPr lang="en-GB" sz="1800" b="0" i="1" u="none" strike="noStrike" kern="1200" cap="none" spc="0" baseline="0">
                <a:solidFill>
                  <a:srgbClr val="000000"/>
                </a:solidFill>
                <a:uFillTx/>
                <a:latin typeface="Calibri"/>
              </a:rPr>
              <a:t>C</a:t>
            </a:r>
            <a:r>
              <a:rPr lang="en-GB" sz="1800" b="0" i="0" u="none" strike="noStrike" kern="1200" cap="none" spc="0" baseline="0">
                <a:solidFill>
                  <a:srgbClr val="000000"/>
                </a:solidFill>
                <a:uFillTx/>
                <a:latin typeface="Calibri"/>
              </a:rPr>
              <a:t>—permanent dmfs ⩾ 1; </a:t>
            </a:r>
            <a:r>
              <a:rPr lang="en-GB" sz="1800" b="0" i="1" u="none" strike="noStrike" kern="1200" cap="none" spc="0" baseline="0">
                <a:solidFill>
                  <a:srgbClr val="000000"/>
                </a:solidFill>
                <a:uFillTx/>
                <a:latin typeface="Calibri"/>
              </a:rPr>
              <a:t>D</a:t>
            </a:r>
            <a:r>
              <a:rPr lang="en-GB" sz="1800" b="0" i="0" u="none" strike="noStrike" kern="1200" cap="none" spc="0" baseline="0">
                <a:solidFill>
                  <a:srgbClr val="000000"/>
                </a:solidFill>
                <a:uFillTx/>
                <a:latin typeface="Calibri"/>
              </a:rPr>
              <a:t>—fissured surface ⩾ 1; </a:t>
            </a:r>
            <a:r>
              <a:rPr lang="en-GB" sz="1800" b="0" i="1" u="none" strike="noStrike" kern="1200" cap="none" spc="0" baseline="0">
                <a:solidFill>
                  <a:srgbClr val="000000"/>
                </a:solidFill>
                <a:uFillTx/>
                <a:latin typeface="Calibri"/>
              </a:rPr>
              <a:t>E</a:t>
            </a:r>
            <a:r>
              <a:rPr lang="en-GB" sz="1800" b="0" i="0" u="none" strike="noStrike" kern="1200" cap="none" spc="0" baseline="0">
                <a:solidFill>
                  <a:srgbClr val="000000"/>
                </a:solidFill>
                <a:uFillTx/>
                <a:latin typeface="Calibri"/>
              </a:rPr>
              <a:t>—morphology score ⩾ 11; </a:t>
            </a:r>
            <a:r>
              <a:rPr lang="en-GB" sz="1800" b="0" i="1" u="none" strike="noStrike" kern="1200" cap="none" spc="0" baseline="0">
                <a:solidFill>
                  <a:srgbClr val="000000"/>
                </a:solidFill>
                <a:uFillTx/>
                <a:latin typeface="Calibri"/>
              </a:rPr>
              <a:t>F</a:t>
            </a:r>
            <a:r>
              <a:rPr lang="en-GB" sz="1800" b="0" i="0" u="none" strike="noStrike" kern="1200" cap="none" spc="0" baseline="0">
                <a:solidFill>
                  <a:srgbClr val="000000"/>
                </a:solidFill>
                <a:uFillTx/>
                <a:latin typeface="Calibri"/>
              </a:rPr>
              <a:t>—age ⩾ 6.7; </a:t>
            </a:r>
            <a:r>
              <a:rPr lang="en-GB" sz="1800" b="0" i="1" u="none" strike="noStrike" kern="1200" cap="none" spc="0" baseline="0">
                <a:solidFill>
                  <a:srgbClr val="000000"/>
                </a:solidFill>
                <a:uFillTx/>
                <a:latin typeface="Calibri"/>
              </a:rPr>
              <a:t>G</a:t>
            </a:r>
            <a:r>
              <a:rPr lang="en-GB" sz="1800" b="0" i="0" u="none" strike="noStrike" kern="1200" cap="none" spc="0" baseline="0">
                <a:solidFill>
                  <a:srgbClr val="000000"/>
                </a:solidFill>
                <a:uFillTx/>
                <a:latin typeface="Calibri"/>
              </a:rPr>
              <a:t>—age ⩾ 6.65; </a:t>
            </a:r>
            <a:r>
              <a:rPr lang="en-GB" sz="1800" b="0" i="1" u="none" strike="noStrike" kern="1200" cap="none" spc="0" baseline="0">
                <a:solidFill>
                  <a:srgbClr val="000000"/>
                </a:solidFill>
                <a:uFillTx/>
                <a:latin typeface="Calibri"/>
              </a:rPr>
              <a:t>H</a:t>
            </a:r>
            <a:r>
              <a:rPr lang="en-GB" sz="1800" b="0" i="0" u="none" strike="noStrike" kern="1200" cap="none" spc="0" baseline="0">
                <a:solidFill>
                  <a:srgbClr val="000000"/>
                </a:solidFill>
                <a:uFillTx/>
                <a:latin typeface="Calibri"/>
              </a:rPr>
              <a:t>—large decay ⩾ 15; </a:t>
            </a:r>
            <a:r>
              <a:rPr lang="en-GB" sz="1800" b="0" i="1" u="none" strike="noStrike" kern="1200" cap="none" spc="0" baseline="0">
                <a:solidFill>
                  <a:srgbClr val="000000"/>
                </a:solidFill>
                <a:uFillTx/>
                <a:latin typeface="Calibri"/>
              </a:rPr>
              <a:t>I</a:t>
            </a:r>
            <a:r>
              <a:rPr lang="en-GB" sz="1800" b="0" i="0" u="none" strike="noStrike" kern="1200" cap="none" spc="0" baseline="0">
                <a:solidFill>
                  <a:srgbClr val="000000"/>
                </a:solidFill>
                <a:uFillTx/>
                <a:latin typeface="Calibri"/>
              </a:rPr>
              <a:t>—minimal decay ⩾ 5; </a:t>
            </a:r>
            <a:r>
              <a:rPr lang="en-GB" sz="1800" b="0" i="1" u="none" strike="noStrike" kern="1200" cap="none" spc="0" baseline="0">
                <a:solidFill>
                  <a:srgbClr val="000000"/>
                </a:solidFill>
                <a:uFillTx/>
                <a:latin typeface="Calibri"/>
              </a:rPr>
              <a:t>J</a:t>
            </a:r>
            <a:r>
              <a:rPr lang="en-GB" sz="1800" b="0" i="0" u="none" strike="noStrike" kern="1200" cap="none" spc="0" baseline="0">
                <a:solidFill>
                  <a:srgbClr val="000000"/>
                </a:solidFill>
                <a:uFillTx/>
                <a:latin typeface="Calibri"/>
              </a:rPr>
              <a:t>—referral score ⩾ 2; </a:t>
            </a:r>
            <a:r>
              <a:rPr lang="en-GB" sz="1800" b="0" i="1" u="none" strike="noStrike" kern="1200" cap="none" spc="0" baseline="0">
                <a:solidFill>
                  <a:srgbClr val="000000"/>
                </a:solidFill>
                <a:uFillTx/>
                <a:latin typeface="Calibri"/>
              </a:rPr>
              <a:t>K</a:t>
            </a:r>
            <a:r>
              <a:rPr lang="en-GB" sz="1800" b="0" i="0" u="none" strike="noStrike" kern="1200" cap="none" spc="0" baseline="0">
                <a:solidFill>
                  <a:srgbClr val="000000"/>
                </a:solidFill>
                <a:uFillTx/>
                <a:latin typeface="Calibri"/>
              </a:rPr>
              <a:t>—primary fillings ⩾ 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2780928"/>
            <a:ext cx="8229600" cy="1143000"/>
          </a:xfrm>
        </p:spPr>
        <p:txBody>
          <a:bodyPr/>
          <a:lstStyle/>
          <a:p>
            <a:pPr lvl="0"/>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Analysis of the case study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a:t>
            </a:r>
            <a:endParaRPr lang="en-US" dirty="0"/>
          </a:p>
        </p:txBody>
      </p:sp>
      <p:sp>
        <p:nvSpPr>
          <p:cNvPr id="3" name="Content Placeholder 2"/>
          <p:cNvSpPr>
            <a:spLocks noGrp="1"/>
          </p:cNvSpPr>
          <p:nvPr>
            <p:ph idx="1"/>
          </p:nvPr>
        </p:nvSpPr>
        <p:spPr>
          <a:xfrm>
            <a:off x="457200" y="1600200"/>
            <a:ext cx="8229600" cy="5069160"/>
          </a:xfrm>
        </p:spPr>
        <p:txBody>
          <a:bodyPr/>
          <a:lstStyle/>
          <a:p>
            <a:r>
              <a:rPr lang="en-US" dirty="0" smtClean="0"/>
              <a:t>Find people to whom it would be profitable to send more than one catalogue per year.</a:t>
            </a:r>
          </a:p>
          <a:p>
            <a:r>
              <a:rPr lang="en-US" dirty="0" smtClean="0"/>
              <a:t>Donator: someone who is expected to donate more than once per year.</a:t>
            </a:r>
          </a:p>
          <a:p>
            <a:r>
              <a:rPr lang="en-US" dirty="0" smtClean="0"/>
              <a:t>Assumptions:</a:t>
            </a:r>
          </a:p>
          <a:p>
            <a:pPr lvl="1"/>
            <a:r>
              <a:rPr lang="en-US" dirty="0" smtClean="0"/>
              <a:t>The shipping and production cost of a catalogue is 1 euro.</a:t>
            </a:r>
          </a:p>
          <a:p>
            <a:pPr lvl="1"/>
            <a:r>
              <a:rPr lang="en-US" dirty="0" smtClean="0"/>
              <a:t>The expected donation amount from a donator is 10 euro.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Statistics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187257659"/>
              </p:ext>
            </p:extLst>
          </p:nvPr>
        </p:nvGraphicFramePr>
        <p:xfrm>
          <a:off x="-597768" y="1772816"/>
          <a:ext cx="9741768" cy="3672410"/>
        </p:xfrm>
        <a:graphic>
          <a:graphicData uri="http://schemas.openxmlformats.org/drawingml/2006/table">
            <a:tbl>
              <a:tblPr>
                <a:tableStyleId>{5C22544A-7EE6-4342-B048-85BDC9FD1C3A}</a:tableStyleId>
              </a:tblPr>
              <a:tblGrid>
                <a:gridCol w="1623628"/>
                <a:gridCol w="1623628"/>
                <a:gridCol w="1623628"/>
                <a:gridCol w="1623628"/>
                <a:gridCol w="1623628"/>
                <a:gridCol w="1623628"/>
              </a:tblGrid>
              <a:tr h="367241">
                <a:tc>
                  <a:txBody>
                    <a:bodyPr/>
                    <a:lstStyle/>
                    <a:p>
                      <a:pPr algn="l" fontAlgn="b"/>
                      <a:r>
                        <a:rPr lang="en-GB" sz="1100" u="none" strike="noStrike" dirty="0">
                          <a:effectLst/>
                        </a:rPr>
                        <a:t> </a:t>
                      </a:r>
                      <a:endParaRPr lang="en-GB" sz="1100" b="1" i="0" u="none" strike="noStrike" dirty="0">
                        <a:solidFill>
                          <a:srgbClr val="000000"/>
                        </a:solidFill>
                        <a:effectLst/>
                        <a:latin typeface="Calibri"/>
                      </a:endParaRPr>
                    </a:p>
                  </a:txBody>
                  <a:tcPr marL="8945" marR="8945" marT="8945" marB="0" anchor="b"/>
                </a:tc>
                <a:tc>
                  <a:txBody>
                    <a:bodyPr/>
                    <a:lstStyle/>
                    <a:p>
                      <a:pPr algn="ctr" fontAlgn="b"/>
                      <a:r>
                        <a:rPr lang="en-GB" sz="1100" b="1" u="none" strike="noStrike" dirty="0">
                          <a:effectLst/>
                        </a:rPr>
                        <a:t>Mean</a:t>
                      </a:r>
                      <a:endParaRPr lang="en-GB" sz="1100" b="1" i="0" u="none" strike="noStrike" dirty="0">
                        <a:solidFill>
                          <a:srgbClr val="000000"/>
                        </a:solidFill>
                        <a:effectLst/>
                        <a:latin typeface="Calibri"/>
                      </a:endParaRPr>
                    </a:p>
                  </a:txBody>
                  <a:tcPr marL="8945" marR="8945" marT="8945" marB="0" anchor="b"/>
                </a:tc>
                <a:tc>
                  <a:txBody>
                    <a:bodyPr/>
                    <a:lstStyle/>
                    <a:p>
                      <a:pPr algn="ctr" fontAlgn="b"/>
                      <a:r>
                        <a:rPr lang="en-GB" sz="1100" b="1" u="none" strike="noStrike" dirty="0">
                          <a:effectLst/>
                        </a:rPr>
                        <a:t>Median</a:t>
                      </a:r>
                      <a:endParaRPr lang="en-GB" sz="1100" b="1" i="0" u="none" strike="noStrike" dirty="0">
                        <a:solidFill>
                          <a:srgbClr val="000000"/>
                        </a:solidFill>
                        <a:effectLst/>
                        <a:latin typeface="Calibri"/>
                      </a:endParaRPr>
                    </a:p>
                  </a:txBody>
                  <a:tcPr marL="8945" marR="8945" marT="8945" marB="0" anchor="b"/>
                </a:tc>
                <a:tc>
                  <a:txBody>
                    <a:bodyPr/>
                    <a:lstStyle/>
                    <a:p>
                      <a:pPr algn="ctr" fontAlgn="b"/>
                      <a:r>
                        <a:rPr lang="en-GB" sz="1100" b="1" u="none" strike="noStrike" dirty="0">
                          <a:effectLst/>
                        </a:rPr>
                        <a:t>Mode</a:t>
                      </a:r>
                      <a:endParaRPr lang="en-GB" sz="1100" b="1" i="0" u="none" strike="noStrike" dirty="0">
                        <a:solidFill>
                          <a:srgbClr val="000000"/>
                        </a:solidFill>
                        <a:effectLst/>
                        <a:latin typeface="Calibri"/>
                      </a:endParaRPr>
                    </a:p>
                  </a:txBody>
                  <a:tcPr marL="8945" marR="8945" marT="8945" marB="0" anchor="b"/>
                </a:tc>
                <a:tc>
                  <a:txBody>
                    <a:bodyPr/>
                    <a:lstStyle/>
                    <a:p>
                      <a:pPr algn="ctr" fontAlgn="b"/>
                      <a:r>
                        <a:rPr lang="en-GB" sz="1100" b="1" u="none" strike="noStrike" dirty="0">
                          <a:effectLst/>
                        </a:rPr>
                        <a:t>Variance</a:t>
                      </a:r>
                      <a:endParaRPr lang="en-GB" sz="1100" b="1" i="0" u="none" strike="noStrike" dirty="0">
                        <a:solidFill>
                          <a:srgbClr val="000000"/>
                        </a:solidFill>
                        <a:effectLst/>
                        <a:latin typeface="Calibri"/>
                      </a:endParaRPr>
                    </a:p>
                  </a:txBody>
                  <a:tcPr marL="8945" marR="8945" marT="8945" marB="0" anchor="b"/>
                </a:tc>
                <a:tc>
                  <a:txBody>
                    <a:bodyPr/>
                    <a:lstStyle/>
                    <a:p>
                      <a:pPr algn="ctr" fontAlgn="b"/>
                      <a:r>
                        <a:rPr lang="en-GB" sz="1100" b="1" u="none" strike="noStrike" dirty="0">
                          <a:effectLst/>
                        </a:rPr>
                        <a:t>Standard Deviation</a:t>
                      </a:r>
                      <a:endParaRPr lang="en-GB" sz="1100" b="1" i="0" u="none" strike="noStrike" dirty="0">
                        <a:solidFill>
                          <a:srgbClr val="000000"/>
                        </a:solidFill>
                        <a:effectLst/>
                        <a:latin typeface="Calibri"/>
                      </a:endParaRPr>
                    </a:p>
                  </a:txBody>
                  <a:tcPr marL="8945" marR="8945" marT="8945" marB="0" anchor="b"/>
                </a:tc>
              </a:tr>
              <a:tr h="367241">
                <a:tc>
                  <a:txBody>
                    <a:bodyPr/>
                    <a:lstStyle/>
                    <a:p>
                      <a:pPr algn="r" fontAlgn="b"/>
                      <a:r>
                        <a:rPr lang="en-GB" sz="1100" b="1" u="none" strike="noStrike" dirty="0">
                          <a:effectLst/>
                        </a:rPr>
                        <a:t>TIMELR</a:t>
                      </a:r>
                      <a:endParaRPr lang="en-GB" sz="1100" b="1"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dirty="0">
                          <a:effectLst/>
                        </a:rPr>
                        <a:t>69.7907</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a:effectLst/>
                        </a:rPr>
                        <a:t>48.43</a:t>
                      </a:r>
                      <a:endParaRPr lang="en-GB" sz="1100" b="0" i="0" u="none" strike="noStrike">
                        <a:solidFill>
                          <a:srgbClr val="000000"/>
                        </a:solidFill>
                        <a:effectLst/>
                        <a:latin typeface="Calibri"/>
                      </a:endParaRPr>
                    </a:p>
                  </a:txBody>
                  <a:tcPr marL="8945" marR="8945" marT="8945" marB="0" anchor="b"/>
                </a:tc>
                <a:tc>
                  <a:txBody>
                    <a:bodyPr/>
                    <a:lstStyle/>
                    <a:p>
                      <a:pPr algn="ctr" fontAlgn="b"/>
                      <a:r>
                        <a:rPr lang="en-GB" sz="1100" u="none" strike="noStrike">
                          <a:effectLst/>
                        </a:rPr>
                        <a:t>11.43</a:t>
                      </a:r>
                      <a:endParaRPr lang="en-GB" sz="1100" b="0" i="0" u="none" strike="noStrike">
                        <a:solidFill>
                          <a:srgbClr val="000000"/>
                        </a:solidFill>
                        <a:effectLst/>
                        <a:latin typeface="Calibri"/>
                      </a:endParaRPr>
                    </a:p>
                  </a:txBody>
                  <a:tcPr marL="8945" marR="8945" marT="8945" marB="0" anchor="b"/>
                </a:tc>
                <a:tc>
                  <a:txBody>
                    <a:bodyPr/>
                    <a:lstStyle/>
                    <a:p>
                      <a:pPr algn="ctr" fontAlgn="b"/>
                      <a:r>
                        <a:rPr lang="en-GB" sz="1100" u="none" strike="noStrike" dirty="0">
                          <a:effectLst/>
                        </a:rPr>
                        <a:t>0.3765</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a:effectLst/>
                        </a:rPr>
                        <a:t>61.362</a:t>
                      </a:r>
                      <a:endParaRPr lang="en-GB" sz="1100" b="0" i="0" u="none" strike="noStrike">
                        <a:solidFill>
                          <a:srgbClr val="000000"/>
                        </a:solidFill>
                        <a:effectLst/>
                        <a:latin typeface="Calibri"/>
                      </a:endParaRPr>
                    </a:p>
                  </a:txBody>
                  <a:tcPr marL="8945" marR="8945" marT="8945" marB="0" anchor="b"/>
                </a:tc>
              </a:tr>
              <a:tr h="367241">
                <a:tc>
                  <a:txBody>
                    <a:bodyPr/>
                    <a:lstStyle/>
                    <a:p>
                      <a:pPr algn="r" fontAlgn="b"/>
                      <a:r>
                        <a:rPr lang="en-GB" sz="1100" b="1" u="none" strike="noStrike" dirty="0">
                          <a:effectLst/>
                        </a:rPr>
                        <a:t>TIMECL</a:t>
                      </a:r>
                      <a:endParaRPr lang="en-GB" sz="1100" b="1"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dirty="0">
                          <a:effectLst/>
                        </a:rPr>
                        <a:t>260.9884</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a:effectLst/>
                        </a:rPr>
                        <a:t>3.99</a:t>
                      </a:r>
                      <a:endParaRPr lang="en-GB" sz="1100" b="0" i="0" u="none" strike="noStrike">
                        <a:solidFill>
                          <a:srgbClr val="000000"/>
                        </a:solidFill>
                        <a:effectLst/>
                        <a:latin typeface="Calibri"/>
                      </a:endParaRPr>
                    </a:p>
                  </a:txBody>
                  <a:tcPr marL="8945" marR="8945" marT="8945" marB="0" anchor="b"/>
                </a:tc>
                <a:tc>
                  <a:txBody>
                    <a:bodyPr/>
                    <a:lstStyle/>
                    <a:p>
                      <a:pPr algn="ctr" fontAlgn="b"/>
                      <a:r>
                        <a:rPr lang="en-GB" sz="1100" u="none" strike="noStrike">
                          <a:effectLst/>
                        </a:rPr>
                        <a:t>11.12</a:t>
                      </a:r>
                      <a:endParaRPr lang="en-GB" sz="1100" b="0" i="0" u="none" strike="noStrike">
                        <a:solidFill>
                          <a:srgbClr val="000000"/>
                        </a:solidFill>
                        <a:effectLst/>
                        <a:latin typeface="Calibri"/>
                      </a:endParaRPr>
                    </a:p>
                  </a:txBody>
                  <a:tcPr marL="8945" marR="8945" marT="8945" marB="0" anchor="b"/>
                </a:tc>
                <a:tc>
                  <a:txBody>
                    <a:bodyPr/>
                    <a:lstStyle/>
                    <a:p>
                      <a:pPr algn="ctr" fontAlgn="b"/>
                      <a:r>
                        <a:rPr lang="en-GB" sz="1100" u="none" strike="noStrike" dirty="0">
                          <a:effectLst/>
                        </a:rPr>
                        <a:t>2.383</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a:effectLst/>
                        </a:rPr>
                        <a:t>154.371</a:t>
                      </a:r>
                      <a:endParaRPr lang="en-GB" sz="1100" b="0" i="0" u="none" strike="noStrike">
                        <a:solidFill>
                          <a:srgbClr val="000000"/>
                        </a:solidFill>
                        <a:effectLst/>
                        <a:latin typeface="Calibri"/>
                      </a:endParaRPr>
                    </a:p>
                  </a:txBody>
                  <a:tcPr marL="8945" marR="8945" marT="8945" marB="0" anchor="b"/>
                </a:tc>
              </a:tr>
              <a:tr h="367241">
                <a:tc>
                  <a:txBody>
                    <a:bodyPr/>
                    <a:lstStyle/>
                    <a:p>
                      <a:pPr algn="r" fontAlgn="b"/>
                      <a:r>
                        <a:rPr lang="en-GB" sz="1100" b="1" u="none" strike="noStrike" dirty="0">
                          <a:effectLst/>
                        </a:rPr>
                        <a:t>FRQRES</a:t>
                      </a:r>
                      <a:endParaRPr lang="en-GB" sz="1100" b="1"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dirty="0">
                          <a:effectLst/>
                        </a:rPr>
                        <a:t>0.4221</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a:effectLst/>
                        </a:rPr>
                        <a:t>0.36</a:t>
                      </a:r>
                      <a:endParaRPr lang="en-GB" sz="1100" b="0" i="0" u="none" strike="noStrike">
                        <a:solidFill>
                          <a:srgbClr val="000000"/>
                        </a:solidFill>
                        <a:effectLst/>
                        <a:latin typeface="Calibri"/>
                      </a:endParaRPr>
                    </a:p>
                  </a:txBody>
                  <a:tcPr marL="8945" marR="8945" marT="8945" marB="0" anchor="b"/>
                </a:tc>
                <a:tc>
                  <a:txBody>
                    <a:bodyPr/>
                    <a:lstStyle/>
                    <a:p>
                      <a:pPr algn="ctr" fontAlgn="b"/>
                      <a:r>
                        <a:rPr lang="en-GB" sz="1100" u="none" strike="noStrike">
                          <a:effectLst/>
                        </a:rPr>
                        <a:t>0.33</a:t>
                      </a:r>
                      <a:endParaRPr lang="en-GB" sz="1100" b="0" i="0" u="none" strike="noStrike">
                        <a:solidFill>
                          <a:srgbClr val="000000"/>
                        </a:solidFill>
                        <a:effectLst/>
                        <a:latin typeface="Calibri"/>
                      </a:endParaRPr>
                    </a:p>
                  </a:txBody>
                  <a:tcPr marL="8945" marR="8945" marT="8945" marB="0" anchor="b"/>
                </a:tc>
                <a:tc>
                  <a:txBody>
                    <a:bodyPr/>
                    <a:lstStyle/>
                    <a:p>
                      <a:pPr lvl="1" algn="ctr" fontAlgn="b"/>
                      <a:r>
                        <a:rPr lang="en-GB" sz="1100" u="none" strike="noStrike" dirty="0">
                          <a:effectLst/>
                        </a:rPr>
                        <a:t>0</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a:effectLst/>
                        </a:rPr>
                        <a:t>0.2491</a:t>
                      </a:r>
                      <a:endParaRPr lang="en-GB" sz="1100" b="0" i="0" u="none" strike="noStrike">
                        <a:solidFill>
                          <a:srgbClr val="000000"/>
                        </a:solidFill>
                        <a:effectLst/>
                        <a:latin typeface="Calibri"/>
                      </a:endParaRPr>
                    </a:p>
                  </a:txBody>
                  <a:tcPr marL="8945" marR="8945" marT="8945" marB="0" anchor="b"/>
                </a:tc>
              </a:tr>
              <a:tr h="367241">
                <a:tc>
                  <a:txBody>
                    <a:bodyPr/>
                    <a:lstStyle/>
                    <a:p>
                      <a:pPr algn="r" fontAlgn="b"/>
                      <a:r>
                        <a:rPr lang="en-GB" sz="1100" b="1" u="none" strike="noStrike" dirty="0">
                          <a:effectLst/>
                        </a:rPr>
                        <a:t>MEDTOR</a:t>
                      </a:r>
                      <a:endParaRPr lang="en-GB" sz="1100" b="1"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dirty="0">
                          <a:effectLst/>
                        </a:rPr>
                        <a:t>22.2591</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a:effectLst/>
                        </a:rPr>
                        <a:t>8.00</a:t>
                      </a:r>
                      <a:endParaRPr lang="en-GB" sz="1100" b="0" i="0" u="none" strike="noStrike">
                        <a:solidFill>
                          <a:srgbClr val="000000"/>
                        </a:solidFill>
                        <a:effectLst/>
                        <a:latin typeface="Calibri"/>
                      </a:endParaRPr>
                    </a:p>
                  </a:txBody>
                  <a:tcPr marL="8945" marR="8945" marT="8945" marB="0" anchor="b"/>
                </a:tc>
                <a:tc>
                  <a:txBody>
                    <a:bodyPr/>
                    <a:lstStyle/>
                    <a:p>
                      <a:pPr algn="ctr" fontAlgn="b"/>
                      <a:r>
                        <a:rPr lang="en-GB" sz="1100" u="none" strike="noStrike">
                          <a:effectLst/>
                        </a:rPr>
                        <a:t>3.14</a:t>
                      </a:r>
                      <a:endParaRPr lang="en-GB" sz="1100" b="0" i="0" u="none" strike="noStrike">
                        <a:solidFill>
                          <a:srgbClr val="000000"/>
                        </a:solidFill>
                        <a:effectLst/>
                        <a:latin typeface="Calibri"/>
                      </a:endParaRPr>
                    </a:p>
                  </a:txBody>
                  <a:tcPr marL="8945" marR="8945" marT="8945" marB="0" anchor="b"/>
                </a:tc>
                <a:tc>
                  <a:txBody>
                    <a:bodyPr/>
                    <a:lstStyle/>
                    <a:p>
                      <a:pPr algn="ctr" fontAlgn="b"/>
                      <a:r>
                        <a:rPr lang="en-GB" sz="1100" u="none" strike="noStrike" dirty="0">
                          <a:effectLst/>
                        </a:rPr>
                        <a:t>0.179</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a:effectLst/>
                        </a:rPr>
                        <a:t>42.3025</a:t>
                      </a:r>
                      <a:endParaRPr lang="en-GB" sz="1100" b="0" i="0" u="none" strike="noStrike">
                        <a:solidFill>
                          <a:srgbClr val="000000"/>
                        </a:solidFill>
                        <a:effectLst/>
                        <a:latin typeface="Calibri"/>
                      </a:endParaRPr>
                    </a:p>
                  </a:txBody>
                  <a:tcPr marL="8945" marR="8945" marT="8945" marB="0" anchor="b"/>
                </a:tc>
              </a:tr>
              <a:tr h="367241">
                <a:tc>
                  <a:txBody>
                    <a:bodyPr/>
                    <a:lstStyle/>
                    <a:p>
                      <a:pPr algn="r" fontAlgn="b"/>
                      <a:r>
                        <a:rPr lang="en-GB" sz="1100" b="1" u="none" strike="noStrike" dirty="0">
                          <a:effectLst/>
                        </a:rPr>
                        <a:t>AVGDON</a:t>
                      </a:r>
                      <a:endParaRPr lang="en-GB" sz="1100" b="1"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dirty="0">
                          <a:effectLst/>
                        </a:rPr>
                        <a:t>7.0428</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a:effectLst/>
                        </a:rPr>
                        <a:t>4.44</a:t>
                      </a:r>
                      <a:endParaRPr lang="en-GB" sz="1100" b="0" i="0" u="none" strike="noStrike">
                        <a:solidFill>
                          <a:srgbClr val="000000"/>
                        </a:solidFill>
                        <a:effectLst/>
                        <a:latin typeface="Calibri"/>
                      </a:endParaRPr>
                    </a:p>
                  </a:txBody>
                  <a:tcPr marL="8945" marR="8945" marT="8945" marB="0" anchor="b"/>
                </a:tc>
                <a:tc>
                  <a:txBody>
                    <a:bodyPr/>
                    <a:lstStyle/>
                    <a:p>
                      <a:pPr algn="ctr" fontAlgn="b"/>
                      <a:r>
                        <a:rPr lang="en-GB" sz="1100" u="none" strike="noStrike" dirty="0">
                          <a:effectLst/>
                        </a:rPr>
                        <a:t>5.00</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dirty="0">
                          <a:effectLst/>
                        </a:rPr>
                        <a:t>0.0116</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a:effectLst/>
                        </a:rPr>
                        <a:t>10.7767</a:t>
                      </a:r>
                      <a:endParaRPr lang="en-GB" sz="1100" b="0" i="0" u="none" strike="noStrike">
                        <a:solidFill>
                          <a:srgbClr val="000000"/>
                        </a:solidFill>
                        <a:effectLst/>
                        <a:latin typeface="Calibri"/>
                      </a:endParaRPr>
                    </a:p>
                  </a:txBody>
                  <a:tcPr marL="8945" marR="8945" marT="8945" marB="0" anchor="b"/>
                </a:tc>
              </a:tr>
              <a:tr h="367241">
                <a:tc>
                  <a:txBody>
                    <a:bodyPr/>
                    <a:lstStyle/>
                    <a:p>
                      <a:pPr algn="r" fontAlgn="b"/>
                      <a:r>
                        <a:rPr lang="en-GB" sz="1100" b="1" u="none" strike="noStrike" dirty="0">
                          <a:effectLst/>
                        </a:rPr>
                        <a:t>LSTDON</a:t>
                      </a:r>
                      <a:endParaRPr lang="en-GB" sz="1100" b="1"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dirty="0">
                          <a:effectLst/>
                        </a:rPr>
                        <a:t>16.8018</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dirty="0">
                          <a:effectLst/>
                        </a:rPr>
                        <a:t>10.00</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dirty="0">
                          <a:effectLst/>
                        </a:rPr>
                        <a:t>10.00</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dirty="0">
                          <a:effectLst/>
                        </a:rPr>
                        <a:t>0.0278</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a:effectLst/>
                        </a:rPr>
                        <a:t>16.666</a:t>
                      </a:r>
                      <a:endParaRPr lang="en-GB" sz="1100" b="0" i="0" u="none" strike="noStrike">
                        <a:solidFill>
                          <a:srgbClr val="000000"/>
                        </a:solidFill>
                        <a:effectLst/>
                        <a:latin typeface="Calibri"/>
                      </a:endParaRPr>
                    </a:p>
                  </a:txBody>
                  <a:tcPr marL="8945" marR="8945" marT="8945" marB="0" anchor="b"/>
                </a:tc>
              </a:tr>
              <a:tr h="367241">
                <a:tc>
                  <a:txBody>
                    <a:bodyPr/>
                    <a:lstStyle/>
                    <a:p>
                      <a:pPr algn="r" fontAlgn="b"/>
                      <a:r>
                        <a:rPr lang="en-GB" sz="1100" b="1" u="none" strike="noStrike" dirty="0">
                          <a:effectLst/>
                        </a:rPr>
                        <a:t>ANNDON</a:t>
                      </a:r>
                      <a:endParaRPr lang="en-GB" sz="1100" b="1"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dirty="0">
                          <a:effectLst/>
                        </a:rPr>
                        <a:t>15.2021</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a:effectLst/>
                        </a:rPr>
                        <a:t>9.00</a:t>
                      </a:r>
                      <a:endParaRPr lang="en-GB" sz="1100" b="0" i="0" u="none" strike="noStrike">
                        <a:solidFill>
                          <a:srgbClr val="000000"/>
                        </a:solidFill>
                        <a:effectLst/>
                        <a:latin typeface="Calibri"/>
                      </a:endParaRPr>
                    </a:p>
                  </a:txBody>
                  <a:tcPr marL="8945" marR="8945" marT="8945" marB="0" anchor="b"/>
                </a:tc>
                <a:tc>
                  <a:txBody>
                    <a:bodyPr/>
                    <a:lstStyle/>
                    <a:p>
                      <a:pPr algn="ctr" fontAlgn="b"/>
                      <a:r>
                        <a:rPr lang="en-GB" sz="1100" u="none" strike="noStrike">
                          <a:effectLst/>
                        </a:rPr>
                        <a:t>0.90</a:t>
                      </a:r>
                      <a:endParaRPr lang="en-GB" sz="1100" b="0" i="0" u="none" strike="noStrike">
                        <a:solidFill>
                          <a:srgbClr val="000000"/>
                        </a:solidFill>
                        <a:effectLst/>
                        <a:latin typeface="Calibri"/>
                      </a:endParaRPr>
                    </a:p>
                  </a:txBody>
                  <a:tcPr marL="8945" marR="8945" marT="8945" marB="0" anchor="b"/>
                </a:tc>
                <a:tc>
                  <a:txBody>
                    <a:bodyPr/>
                    <a:lstStyle/>
                    <a:p>
                      <a:pPr algn="ctr" fontAlgn="b"/>
                      <a:r>
                        <a:rPr lang="en-GB" sz="1100" u="none" strike="noStrike" dirty="0">
                          <a:effectLst/>
                        </a:rPr>
                        <a:t>0.0551</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dirty="0">
                          <a:effectLst/>
                        </a:rPr>
                        <a:t>23.4629</a:t>
                      </a:r>
                      <a:endParaRPr lang="en-GB" sz="1100" b="0" i="0" u="none" strike="noStrike" dirty="0">
                        <a:solidFill>
                          <a:srgbClr val="000000"/>
                        </a:solidFill>
                        <a:effectLst/>
                        <a:latin typeface="Calibri"/>
                      </a:endParaRPr>
                    </a:p>
                  </a:txBody>
                  <a:tcPr marL="8945" marR="8945" marT="8945" marB="0" anchor="b"/>
                </a:tc>
              </a:tr>
              <a:tr h="367241">
                <a:tc>
                  <a:txBody>
                    <a:bodyPr/>
                    <a:lstStyle/>
                    <a:p>
                      <a:pPr algn="r" fontAlgn="b"/>
                      <a:r>
                        <a:rPr lang="en-GB" sz="1100" b="1" u="none" strike="noStrike" dirty="0">
                          <a:effectLst/>
                        </a:rPr>
                        <a:t>DONAMT</a:t>
                      </a:r>
                      <a:endParaRPr lang="en-GB" sz="1100" b="1"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dirty="0">
                          <a:effectLst/>
                        </a:rPr>
                        <a:t>6.2327</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a:effectLst/>
                        </a:rPr>
                        <a:t>0.00</a:t>
                      </a:r>
                      <a:endParaRPr lang="en-GB" sz="1100" b="0" i="0" u="none" strike="noStrike">
                        <a:solidFill>
                          <a:srgbClr val="000000"/>
                        </a:solidFill>
                        <a:effectLst/>
                        <a:latin typeface="Calibri"/>
                      </a:endParaRPr>
                    </a:p>
                  </a:txBody>
                  <a:tcPr marL="8945" marR="8945" marT="8945" marB="0" anchor="b"/>
                </a:tc>
                <a:tc>
                  <a:txBody>
                    <a:bodyPr/>
                    <a:lstStyle/>
                    <a:p>
                      <a:pPr algn="ctr" fontAlgn="b"/>
                      <a:r>
                        <a:rPr lang="en-GB" sz="1100" u="none" strike="noStrike">
                          <a:effectLst/>
                        </a:rPr>
                        <a:t>0.00</a:t>
                      </a:r>
                      <a:endParaRPr lang="en-GB" sz="1100" b="0" i="0" u="none" strike="noStrike">
                        <a:solidFill>
                          <a:srgbClr val="000000"/>
                        </a:solidFill>
                        <a:effectLst/>
                        <a:latin typeface="Calibri"/>
                      </a:endParaRPr>
                    </a:p>
                  </a:txBody>
                  <a:tcPr marL="8945" marR="8945" marT="8945" marB="0" anchor="b"/>
                </a:tc>
                <a:tc>
                  <a:txBody>
                    <a:bodyPr/>
                    <a:lstStyle/>
                    <a:p>
                      <a:pPr algn="ctr" fontAlgn="b"/>
                      <a:r>
                        <a:rPr lang="en-GB" sz="1100" u="none" strike="noStrike">
                          <a:effectLst/>
                        </a:rPr>
                        <a:t>0.0195</a:t>
                      </a:r>
                      <a:endParaRPr lang="en-GB" sz="1100" b="0" i="0" u="none" strike="noStrike">
                        <a:solidFill>
                          <a:srgbClr val="000000"/>
                        </a:solidFill>
                        <a:effectLst/>
                        <a:latin typeface="Calibri"/>
                      </a:endParaRPr>
                    </a:p>
                  </a:txBody>
                  <a:tcPr marL="8945" marR="8945" marT="8945" marB="0" anchor="b"/>
                </a:tc>
                <a:tc>
                  <a:txBody>
                    <a:bodyPr/>
                    <a:lstStyle/>
                    <a:p>
                      <a:pPr algn="ctr" fontAlgn="b"/>
                      <a:r>
                        <a:rPr lang="en-GB" sz="1100" u="none" strike="noStrike">
                          <a:effectLst/>
                        </a:rPr>
                        <a:t>13.9517</a:t>
                      </a:r>
                      <a:endParaRPr lang="en-GB" sz="1100" b="0" i="0" u="none" strike="noStrike">
                        <a:solidFill>
                          <a:srgbClr val="000000"/>
                        </a:solidFill>
                        <a:effectLst/>
                        <a:latin typeface="Calibri"/>
                      </a:endParaRPr>
                    </a:p>
                  </a:txBody>
                  <a:tcPr marL="8945" marR="8945" marT="8945" marB="0" anchor="b"/>
                </a:tc>
              </a:tr>
              <a:tr h="367241">
                <a:tc>
                  <a:txBody>
                    <a:bodyPr/>
                    <a:lstStyle/>
                    <a:p>
                      <a:pPr algn="r" fontAlgn="b"/>
                      <a:r>
                        <a:rPr lang="en-GB" sz="1100" b="1" u="none" strike="noStrike" dirty="0">
                          <a:effectLst/>
                        </a:rPr>
                        <a:t>DONIND</a:t>
                      </a:r>
                      <a:endParaRPr lang="en-GB" sz="1100" b="1"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dirty="0">
                          <a:effectLst/>
                        </a:rPr>
                        <a:t>0.3473</a:t>
                      </a:r>
                      <a:endParaRPr lang="en-GB" sz="1100" b="0" i="0" u="none" strike="noStrike" dirty="0">
                        <a:solidFill>
                          <a:srgbClr val="000000"/>
                        </a:solidFill>
                        <a:effectLst/>
                        <a:latin typeface="Calibri"/>
                      </a:endParaRPr>
                    </a:p>
                  </a:txBody>
                  <a:tcPr marL="8945" marR="8945" marT="8945" marB="0" anchor="b"/>
                </a:tc>
                <a:tc>
                  <a:txBody>
                    <a:bodyPr/>
                    <a:lstStyle/>
                    <a:p>
                      <a:pPr algn="ctr" fontAlgn="b"/>
                      <a:r>
                        <a:rPr lang="en-GB" sz="1100" u="none" strike="noStrike">
                          <a:effectLst/>
                        </a:rPr>
                        <a:t>0.00</a:t>
                      </a:r>
                      <a:endParaRPr lang="en-GB" sz="1100" b="0" i="0" u="none" strike="noStrike">
                        <a:solidFill>
                          <a:srgbClr val="000000"/>
                        </a:solidFill>
                        <a:effectLst/>
                        <a:latin typeface="Calibri"/>
                      </a:endParaRPr>
                    </a:p>
                  </a:txBody>
                  <a:tcPr marL="8945" marR="8945" marT="8945" marB="0" anchor="b"/>
                </a:tc>
                <a:tc>
                  <a:txBody>
                    <a:bodyPr/>
                    <a:lstStyle/>
                    <a:p>
                      <a:pPr algn="ctr" fontAlgn="b"/>
                      <a:r>
                        <a:rPr lang="en-GB" sz="1100" u="none" strike="noStrike">
                          <a:effectLst/>
                        </a:rPr>
                        <a:t>0.00</a:t>
                      </a:r>
                      <a:endParaRPr lang="en-GB" sz="1100" b="0" i="0" u="none" strike="noStrike">
                        <a:solidFill>
                          <a:srgbClr val="000000"/>
                        </a:solidFill>
                        <a:effectLst/>
                        <a:latin typeface="Calibri"/>
                      </a:endParaRPr>
                    </a:p>
                  </a:txBody>
                  <a:tcPr marL="8945" marR="8945" marT="8945" marB="0" anchor="b"/>
                </a:tc>
                <a:tc>
                  <a:txBody>
                    <a:bodyPr/>
                    <a:lstStyle/>
                    <a:p>
                      <a:pPr algn="ctr" fontAlgn="b"/>
                      <a:r>
                        <a:rPr lang="en-GB" sz="1100" u="none" strike="noStrike">
                          <a:effectLst/>
                        </a:rPr>
                        <a:t>0</a:t>
                      </a:r>
                      <a:endParaRPr lang="en-GB" sz="1100" b="0" i="0" u="none" strike="noStrike">
                        <a:solidFill>
                          <a:srgbClr val="000000"/>
                        </a:solidFill>
                        <a:effectLst/>
                        <a:latin typeface="Calibri"/>
                      </a:endParaRPr>
                    </a:p>
                  </a:txBody>
                  <a:tcPr marL="8945" marR="8945" marT="8945" marB="0" anchor="b"/>
                </a:tc>
                <a:tc>
                  <a:txBody>
                    <a:bodyPr/>
                    <a:lstStyle/>
                    <a:p>
                      <a:pPr algn="ctr" fontAlgn="b"/>
                      <a:r>
                        <a:rPr lang="en-GB" sz="1100" u="none" strike="noStrike" dirty="0">
                          <a:effectLst/>
                        </a:rPr>
                        <a:t>0.4762</a:t>
                      </a:r>
                      <a:endParaRPr lang="en-GB" sz="1100" b="0" i="0" u="none" strike="noStrike" dirty="0">
                        <a:solidFill>
                          <a:srgbClr val="000000"/>
                        </a:solidFill>
                        <a:effectLst/>
                        <a:latin typeface="Calibri"/>
                      </a:endParaRPr>
                    </a:p>
                  </a:txBody>
                  <a:tcPr marL="8945" marR="8945" marT="8945" marB="0" anchor="b"/>
                </a:tc>
              </a:tr>
            </a:tbl>
          </a:graphicData>
        </a:graphic>
      </p:graphicFrame>
    </p:spTree>
    <p:extLst>
      <p:ext uri="{BB962C8B-B14F-4D97-AF65-F5344CB8AC3E}">
        <p14:creationId xmlns:p14="http://schemas.microsoft.com/office/powerpoint/2010/main" val="301588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62072"/>
          </a:xfrm>
        </p:spPr>
        <p:txBody>
          <a:bodyPr/>
          <a:lstStyle/>
          <a:p>
            <a:r>
              <a:rPr lang="en-US" dirty="0" smtClean="0"/>
              <a:t>Histogram</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1259632" y="923924"/>
            <a:ext cx="6826800" cy="574543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Matrix</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887299745"/>
              </p:ext>
            </p:extLst>
          </p:nvPr>
        </p:nvGraphicFramePr>
        <p:xfrm>
          <a:off x="27169" y="2276872"/>
          <a:ext cx="9116830" cy="3168350"/>
        </p:xfrm>
        <a:graphic>
          <a:graphicData uri="http://schemas.openxmlformats.org/drawingml/2006/table">
            <a:tbl>
              <a:tblPr>
                <a:tableStyleId>{5C22544A-7EE6-4342-B048-85BDC9FD1C3A}</a:tableStyleId>
              </a:tblPr>
              <a:tblGrid>
                <a:gridCol w="911683"/>
                <a:gridCol w="911683"/>
                <a:gridCol w="911683"/>
                <a:gridCol w="911683"/>
                <a:gridCol w="911683"/>
                <a:gridCol w="911683"/>
                <a:gridCol w="911683"/>
                <a:gridCol w="911683"/>
                <a:gridCol w="911683"/>
                <a:gridCol w="911683"/>
              </a:tblGrid>
              <a:tr h="316835">
                <a:tc>
                  <a:txBody>
                    <a:bodyPr/>
                    <a:lstStyle/>
                    <a:p>
                      <a:pPr algn="ctr" fontAlgn="b"/>
                      <a:r>
                        <a:rPr lang="en-GB" sz="1200" u="none" strike="noStrike">
                          <a:effectLst/>
                        </a:rPr>
                        <a:t> </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TIMELR</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TIMECL</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FRQRES</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MEDTOR</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AVGDON</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LSTDON</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ANNDON</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DONAMT</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DONIND</a:t>
                      </a:r>
                      <a:endParaRPr lang="en-GB" sz="1200" b="1" i="0" u="none" strike="noStrike">
                        <a:solidFill>
                          <a:srgbClr val="000000"/>
                        </a:solidFill>
                        <a:effectLst/>
                        <a:latin typeface="Calibri"/>
                      </a:endParaRPr>
                    </a:p>
                  </a:txBody>
                  <a:tcPr marL="9525" marR="9525" marT="9525" marB="0" anchor="b"/>
                </a:tc>
              </a:tr>
              <a:tr h="316835">
                <a:tc>
                  <a:txBody>
                    <a:bodyPr/>
                    <a:lstStyle/>
                    <a:p>
                      <a:pPr algn="ctr" fontAlgn="b"/>
                      <a:r>
                        <a:rPr lang="en-GB" sz="1200" u="none" strike="noStrike">
                          <a:effectLst/>
                        </a:rPr>
                        <a:t>TIMELR</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1</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-0.0631</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-0.7379</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-0.1065</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-0.3130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-0.0542</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-0.3137</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-0.2639</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-0.4137</a:t>
                      </a:r>
                      <a:endParaRPr lang="en-GB" sz="1200" b="0" i="0" u="none" strike="noStrike">
                        <a:solidFill>
                          <a:srgbClr val="000000"/>
                        </a:solidFill>
                        <a:effectLst/>
                        <a:latin typeface="Calibri"/>
                      </a:endParaRPr>
                    </a:p>
                  </a:txBody>
                  <a:tcPr marL="9525" marR="9525" marT="9525" marB="0" anchor="b"/>
                </a:tc>
              </a:tr>
              <a:tr h="316835">
                <a:tc>
                  <a:txBody>
                    <a:bodyPr/>
                    <a:lstStyle/>
                    <a:p>
                      <a:pPr algn="ctr" fontAlgn="b"/>
                      <a:r>
                        <a:rPr lang="en-GB" sz="1200" u="none" strike="noStrike">
                          <a:effectLst/>
                        </a:rPr>
                        <a:t>TIMECL</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-0.0631</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1</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0.0681</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0.0653</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0.0609</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0.0337</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-0.1641</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0.1166</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0.1263</a:t>
                      </a:r>
                      <a:endParaRPr lang="en-GB" sz="1200" b="0" i="0" u="none" strike="noStrike">
                        <a:solidFill>
                          <a:srgbClr val="000000"/>
                        </a:solidFill>
                        <a:effectLst/>
                        <a:latin typeface="Calibri"/>
                      </a:endParaRPr>
                    </a:p>
                  </a:txBody>
                  <a:tcPr marL="9525" marR="9525" marT="9525" marB="0" anchor="b"/>
                </a:tc>
              </a:tr>
              <a:tr h="316835">
                <a:tc>
                  <a:txBody>
                    <a:bodyPr/>
                    <a:lstStyle/>
                    <a:p>
                      <a:pPr algn="ctr" fontAlgn="b"/>
                      <a:r>
                        <a:rPr lang="en-GB" sz="1200" u="none" strike="noStrike">
                          <a:effectLst/>
                        </a:rPr>
                        <a:t>FRQRES</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-0.7379</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0.0681</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1</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-0.0206</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0.3936</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-0.0163</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0.3769</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0.2738</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0.4662</a:t>
                      </a:r>
                      <a:endParaRPr lang="en-GB" sz="1200" b="0" i="0" u="none" strike="noStrike">
                        <a:solidFill>
                          <a:srgbClr val="000000"/>
                        </a:solidFill>
                        <a:effectLst/>
                        <a:latin typeface="Calibri"/>
                      </a:endParaRPr>
                    </a:p>
                  </a:txBody>
                  <a:tcPr marL="9525" marR="9525" marT="9525" marB="0" anchor="b"/>
                </a:tc>
              </a:tr>
              <a:tr h="316835">
                <a:tc>
                  <a:txBody>
                    <a:bodyPr/>
                    <a:lstStyle/>
                    <a:p>
                      <a:pPr algn="ctr" fontAlgn="b"/>
                      <a:r>
                        <a:rPr lang="en-GB" sz="1200" u="none" strike="noStrike">
                          <a:effectLst/>
                        </a:rPr>
                        <a:t>MEDTOR</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-0.1065</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0.0653</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-0.0206</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1</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0.0337</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0.0894</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0.0232</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0.0204</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0.0008</a:t>
                      </a:r>
                      <a:endParaRPr lang="en-GB" sz="1200" b="0" i="0" u="none" strike="noStrike">
                        <a:solidFill>
                          <a:srgbClr val="000000"/>
                        </a:solidFill>
                        <a:effectLst/>
                        <a:latin typeface="Calibri"/>
                      </a:endParaRPr>
                    </a:p>
                  </a:txBody>
                  <a:tcPr marL="9525" marR="9525" marT="9525" marB="0" anchor="b"/>
                </a:tc>
              </a:tr>
              <a:tr h="316835">
                <a:tc>
                  <a:txBody>
                    <a:bodyPr/>
                    <a:lstStyle/>
                    <a:p>
                      <a:pPr algn="ctr" fontAlgn="b"/>
                      <a:r>
                        <a:rPr lang="en-GB" sz="1200" u="none" strike="noStrike">
                          <a:effectLst/>
                        </a:rPr>
                        <a:t>AVGDON</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-0.3130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0.0609</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0.3936</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0.0337</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1</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0.6178</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0.9020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0.4995</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0.1987</a:t>
                      </a:r>
                      <a:endParaRPr lang="en-GB" sz="1200" b="0" i="0" u="none" strike="noStrike">
                        <a:solidFill>
                          <a:srgbClr val="000000"/>
                        </a:solidFill>
                        <a:effectLst/>
                        <a:latin typeface="Calibri"/>
                      </a:endParaRPr>
                    </a:p>
                  </a:txBody>
                  <a:tcPr marL="9525" marR="9525" marT="9525" marB="0" anchor="b"/>
                </a:tc>
              </a:tr>
              <a:tr h="316835">
                <a:tc>
                  <a:txBody>
                    <a:bodyPr/>
                    <a:lstStyle/>
                    <a:p>
                      <a:pPr algn="ctr" fontAlgn="b"/>
                      <a:r>
                        <a:rPr lang="en-GB" sz="1200" u="none" strike="noStrike">
                          <a:effectLst/>
                        </a:rPr>
                        <a:t>LSTDON</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-0.0542</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0.0337</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-0.0163</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0.0894</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0.6178</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1</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0.6036</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0.3956</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0.0115</a:t>
                      </a:r>
                      <a:endParaRPr lang="en-GB" sz="1200" b="0" i="0" u="none" strike="noStrike">
                        <a:solidFill>
                          <a:srgbClr val="000000"/>
                        </a:solidFill>
                        <a:effectLst/>
                        <a:latin typeface="Calibri"/>
                      </a:endParaRPr>
                    </a:p>
                  </a:txBody>
                  <a:tcPr marL="9525" marR="9525" marT="9525" marB="0" anchor="b"/>
                </a:tc>
              </a:tr>
              <a:tr h="316835">
                <a:tc>
                  <a:txBody>
                    <a:bodyPr/>
                    <a:lstStyle/>
                    <a:p>
                      <a:pPr algn="ctr" fontAlgn="b"/>
                      <a:r>
                        <a:rPr lang="en-GB" sz="1200" u="none" strike="noStrike">
                          <a:effectLst/>
                        </a:rPr>
                        <a:t>ANNDON</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-0.3137</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-0.1641</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0.3769</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0.0232</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0.9020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0.6036</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1</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0.4339</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0.1755</a:t>
                      </a:r>
                      <a:endParaRPr lang="en-GB" sz="1200" b="0" i="0" u="none" strike="noStrike">
                        <a:solidFill>
                          <a:srgbClr val="000000"/>
                        </a:solidFill>
                        <a:effectLst/>
                        <a:latin typeface="Calibri"/>
                      </a:endParaRPr>
                    </a:p>
                  </a:txBody>
                  <a:tcPr marL="9525" marR="9525" marT="9525" marB="0" anchor="b"/>
                </a:tc>
              </a:tr>
              <a:tr h="316835">
                <a:tc>
                  <a:txBody>
                    <a:bodyPr/>
                    <a:lstStyle/>
                    <a:p>
                      <a:pPr algn="ctr" fontAlgn="b"/>
                      <a:r>
                        <a:rPr lang="en-GB" sz="1200" u="none" strike="noStrike">
                          <a:effectLst/>
                        </a:rPr>
                        <a:t>DONAMT</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-0.2639</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0.1166</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0.2738</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0.0204</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0.4995</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0.3956</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0.4339</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1</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0.6125</a:t>
                      </a:r>
                      <a:endParaRPr lang="en-GB" sz="1200" b="0" i="0" u="none" strike="noStrike">
                        <a:solidFill>
                          <a:srgbClr val="000000"/>
                        </a:solidFill>
                        <a:effectLst/>
                        <a:latin typeface="Calibri"/>
                      </a:endParaRPr>
                    </a:p>
                  </a:txBody>
                  <a:tcPr marL="9525" marR="9525" marT="9525" marB="0" anchor="b"/>
                </a:tc>
              </a:tr>
              <a:tr h="316835">
                <a:tc>
                  <a:txBody>
                    <a:bodyPr/>
                    <a:lstStyle/>
                    <a:p>
                      <a:pPr algn="ctr" fontAlgn="b"/>
                      <a:r>
                        <a:rPr lang="en-GB" sz="1200" u="none" strike="noStrike">
                          <a:effectLst/>
                        </a:rPr>
                        <a:t>DONIND</a:t>
                      </a:r>
                      <a:endParaRPr lang="en-GB" sz="1200" b="1"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-0.4137</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0.1263</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0.4662</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0.0008</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0.1987</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0.0115</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0.1755</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0.6125</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a:effectLst/>
                        </a:rPr>
                        <a:t>1</a:t>
                      </a:r>
                      <a:endParaRPr lang="en-GB" sz="12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88218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Construction</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Variables/ Response:</a:t>
            </a:r>
          </a:p>
          <a:p>
            <a:pPr lvl="1"/>
            <a:r>
              <a:rPr lang="en-US" dirty="0" smtClean="0"/>
              <a:t>DONIND – factor</a:t>
            </a:r>
          </a:p>
          <a:p>
            <a:pPr lvl="1"/>
            <a:r>
              <a:rPr lang="en-US" dirty="0" smtClean="0"/>
              <a:t>TIMELR – integer</a:t>
            </a:r>
          </a:p>
          <a:p>
            <a:pPr lvl="1"/>
            <a:r>
              <a:rPr lang="en-US" dirty="0" smtClean="0"/>
              <a:t>TIMECL – integer</a:t>
            </a:r>
          </a:p>
          <a:p>
            <a:pPr lvl="1"/>
            <a:r>
              <a:rPr lang="en-US" dirty="0" smtClean="0"/>
              <a:t>FRQRES – numeric</a:t>
            </a:r>
          </a:p>
          <a:p>
            <a:pPr lvl="1"/>
            <a:r>
              <a:rPr lang="en-US" dirty="0" smtClean="0"/>
              <a:t>AVGDON – double</a:t>
            </a:r>
          </a:p>
          <a:p>
            <a:pPr lvl="1"/>
            <a:r>
              <a:rPr lang="en-US" dirty="0" smtClean="0"/>
              <a:t>ANNDON – double</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7152"/>
          </a:xfrm>
        </p:spPr>
        <p:txBody>
          <a:bodyPr/>
          <a:lstStyle/>
          <a:p>
            <a:r>
              <a:rPr lang="en-US" dirty="0" smtClean="0"/>
              <a:t>First tree is grown without weights</a:t>
            </a:r>
          </a:p>
          <a:p>
            <a:r>
              <a:rPr lang="en-US" dirty="0" smtClean="0"/>
              <a:t>Cost matrix:</a:t>
            </a:r>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Hence, second tree is grown with weights 0:1=1:10</a:t>
            </a:r>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1331640" y="2780928"/>
            <a:ext cx="6552728" cy="21112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Step 1: Construction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Pruning</a:t>
            </a:r>
            <a:endParaRPr lang="en-US" dirty="0"/>
          </a:p>
        </p:txBody>
      </p:sp>
      <p:sp>
        <p:nvSpPr>
          <p:cNvPr id="3" name="Content Placeholder 2"/>
          <p:cNvSpPr>
            <a:spLocks noGrp="1"/>
          </p:cNvSpPr>
          <p:nvPr>
            <p:ph idx="1"/>
          </p:nvPr>
        </p:nvSpPr>
        <p:spPr/>
        <p:txBody>
          <a:bodyPr/>
          <a:lstStyle/>
          <a:p>
            <a:r>
              <a:rPr lang="en-US" dirty="0" smtClean="0"/>
              <a:t>K---&gt; the cost complexity parameter</a:t>
            </a:r>
          </a:p>
          <a:p>
            <a:r>
              <a:rPr lang="en-US" dirty="0" smtClean="0"/>
              <a:t>Best ---&gt; integer requesting the size of a specific sub-tree in the cost complexity sequence</a:t>
            </a:r>
          </a:p>
          <a:p>
            <a:endParaRPr lang="en-US" dirty="0" smtClean="0"/>
          </a:p>
          <a:p>
            <a:r>
              <a:rPr lang="en-US" dirty="0" smtClean="0"/>
              <a:t>To prune the tree we used the cost complexity factor.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Complexity Parameter</a:t>
            </a:r>
            <a:endParaRPr lang="en-US" dirty="0"/>
          </a:p>
        </p:txBody>
      </p:sp>
      <p:sp>
        <p:nvSpPr>
          <p:cNvPr id="5" name="Content Placeholder 4"/>
          <p:cNvSpPr>
            <a:spLocks noGrp="1"/>
          </p:cNvSpPr>
          <p:nvPr>
            <p:ph idx="1"/>
          </p:nvPr>
        </p:nvSpPr>
        <p:spPr/>
        <p:txBody>
          <a:bodyPr/>
          <a:lstStyle/>
          <a:p>
            <a:r>
              <a:rPr lang="en-US" dirty="0"/>
              <a:t>The complexity parameter (</a:t>
            </a:r>
            <a:r>
              <a:rPr lang="en-US" dirty="0" err="1"/>
              <a:t>cp</a:t>
            </a:r>
            <a:r>
              <a:rPr lang="en-US" dirty="0"/>
              <a:t>) is used to control the size of the decision tree and to select the optimal tree size. If the cost of adding another variable to the decision tree from the current node is above the value of </a:t>
            </a:r>
            <a:r>
              <a:rPr lang="en-US" dirty="0" err="1"/>
              <a:t>cp</a:t>
            </a:r>
            <a:r>
              <a:rPr lang="en-US" dirty="0"/>
              <a:t>, then tree building does not continue</a:t>
            </a:r>
            <a:r>
              <a:rPr lang="en-US" dirty="0" smtClean="0"/>
              <a:t>.</a:t>
            </a:r>
          </a:p>
          <a:p>
            <a:endParaRPr lang="en-US" dirty="0"/>
          </a:p>
        </p:txBody>
      </p:sp>
    </p:spTree>
    <p:extLst>
      <p:ext uri="{BB962C8B-B14F-4D97-AF65-F5344CB8AC3E}">
        <p14:creationId xmlns:p14="http://schemas.microsoft.com/office/powerpoint/2010/main" val="1271593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What </a:t>
            </a:r>
            <a:r>
              <a:rPr lang="en-US" dirty="0" smtClean="0"/>
              <a:t>are Classification Trees</a:t>
            </a:r>
            <a:r>
              <a:rPr lang="en-US" dirty="0"/>
              <a:t>?</a:t>
            </a:r>
          </a:p>
        </p:txBody>
      </p:sp>
      <p:sp>
        <p:nvSpPr>
          <p:cNvPr id="3" name="Content Placeholder 2"/>
          <p:cNvSpPr txBox="1">
            <a:spLocks noGrp="1"/>
          </p:cNvSpPr>
          <p:nvPr>
            <p:ph idx="1"/>
          </p:nvPr>
        </p:nvSpPr>
        <p:spPr>
          <a:xfrm>
            <a:off x="457200" y="1600200"/>
            <a:ext cx="8229600" cy="4997150"/>
          </a:xfrm>
        </p:spPr>
        <p:txBody>
          <a:bodyPr/>
          <a:lstStyle/>
          <a:p>
            <a:pPr marL="0" lvl="0" indent="0">
              <a:lnSpc>
                <a:spcPct val="90000"/>
              </a:lnSpc>
              <a:buNone/>
            </a:pPr>
            <a:r>
              <a:rPr lang="en-US"/>
              <a:t>Classification trees are a type of decision trees, together with the regression trees.</a:t>
            </a:r>
          </a:p>
          <a:p>
            <a:pPr marL="0" lvl="0" indent="0">
              <a:lnSpc>
                <a:spcPct val="90000"/>
              </a:lnSpc>
              <a:buNone/>
            </a:pPr>
            <a:endParaRPr lang="en-US"/>
          </a:p>
          <a:p>
            <a:pPr lvl="0">
              <a:lnSpc>
                <a:spcPct val="90000"/>
              </a:lnSpc>
            </a:pPr>
            <a:r>
              <a:rPr lang="en-US" b="1"/>
              <a:t>Classification tree</a:t>
            </a:r>
            <a:r>
              <a:rPr lang="en-US"/>
              <a:t> analysis is when the predicted outcome is the </a:t>
            </a:r>
            <a:r>
              <a:rPr lang="en-US" i="1"/>
              <a:t>class</a:t>
            </a:r>
            <a:r>
              <a:rPr lang="en-US"/>
              <a:t> to which the data belongs.</a:t>
            </a:r>
          </a:p>
          <a:p>
            <a:pPr lvl="0">
              <a:lnSpc>
                <a:spcPct val="90000"/>
              </a:lnSpc>
            </a:pPr>
            <a:r>
              <a:rPr lang="en-US" b="1"/>
              <a:t>Regression tree</a:t>
            </a:r>
            <a:r>
              <a:rPr lang="en-US"/>
              <a:t> analysis is when the predicted outcome can be considered a </a:t>
            </a:r>
            <a:r>
              <a:rPr lang="en-US" i="1"/>
              <a:t>real number </a:t>
            </a:r>
            <a:r>
              <a:rPr lang="en-US"/>
              <a:t>(e.g. the price of a house, or a patient’s length of stay in a hospital).</a:t>
            </a:r>
          </a:p>
          <a:p>
            <a:pPr marL="0" lvl="0" indent="0">
              <a:lnSpc>
                <a:spcPct val="90000"/>
              </a:lnSpc>
              <a:buNone/>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Complexity Parameter</a:t>
            </a:r>
            <a:endParaRPr lang="en-US" dirty="0"/>
          </a:p>
        </p:txBody>
      </p:sp>
      <p:sp>
        <p:nvSpPr>
          <p:cNvPr id="5" name="Content Placeholder 4"/>
          <p:cNvSpPr>
            <a:spLocks noGrp="1"/>
          </p:cNvSpPr>
          <p:nvPr>
            <p:ph idx="1"/>
          </p:nvPr>
        </p:nvSpPr>
        <p:spPr/>
        <p:txBody>
          <a:bodyPr>
            <a:normAutofit/>
          </a:bodyPr>
          <a:lstStyle/>
          <a:p>
            <a:r>
              <a:rPr lang="en-US" dirty="0" smtClean="0"/>
              <a:t>BEST: </a:t>
            </a:r>
            <a:r>
              <a:rPr lang="en-US" dirty="0"/>
              <a:t>integer requesting the size </a:t>
            </a:r>
            <a:r>
              <a:rPr lang="en-US" dirty="0" smtClean="0"/>
              <a:t>of </a:t>
            </a:r>
            <a:r>
              <a:rPr lang="en-US" dirty="0"/>
              <a:t>a specific </a:t>
            </a:r>
            <a:r>
              <a:rPr lang="en-US" dirty="0" err="1" smtClean="0"/>
              <a:t>subtree</a:t>
            </a:r>
            <a:r>
              <a:rPr lang="en-US" dirty="0" smtClean="0"/>
              <a:t> in </a:t>
            </a:r>
            <a:r>
              <a:rPr lang="en-US" dirty="0"/>
              <a:t>the </a:t>
            </a:r>
            <a:r>
              <a:rPr lang="en-US" dirty="0" smtClean="0"/>
              <a:t>complexity </a:t>
            </a:r>
            <a:r>
              <a:rPr lang="en-US" dirty="0"/>
              <a:t>sequence to be returned. This is an alternative way </a:t>
            </a:r>
            <a:r>
              <a:rPr lang="en-US" dirty="0" smtClean="0"/>
              <a:t>to select </a:t>
            </a:r>
            <a:r>
              <a:rPr lang="en-US" dirty="0"/>
              <a:t>a </a:t>
            </a:r>
            <a:r>
              <a:rPr lang="en-US" dirty="0" err="1"/>
              <a:t>subtree</a:t>
            </a:r>
            <a:r>
              <a:rPr lang="en-US" dirty="0"/>
              <a:t> than by supplying a scalar </a:t>
            </a:r>
            <a:r>
              <a:rPr lang="en-US" dirty="0" smtClean="0"/>
              <a:t>complexity parameter. </a:t>
            </a:r>
            <a:r>
              <a:rPr lang="en-US" dirty="0"/>
              <a:t>If </a:t>
            </a:r>
            <a:r>
              <a:rPr lang="en-US" dirty="0" smtClean="0"/>
              <a:t>there is </a:t>
            </a:r>
            <a:r>
              <a:rPr lang="en-US" dirty="0"/>
              <a:t>no tree in the sequence of the requested size, the next largest is returned</a:t>
            </a:r>
            <a:r>
              <a:rPr lang="en-US" dirty="0" smtClean="0"/>
              <a:t>. </a:t>
            </a:r>
            <a:endParaRPr lang="en-US" dirty="0"/>
          </a:p>
        </p:txBody>
      </p:sp>
    </p:spTree>
    <p:extLst>
      <p:ext uri="{BB962C8B-B14F-4D97-AF65-F5344CB8AC3E}">
        <p14:creationId xmlns:p14="http://schemas.microsoft.com/office/powerpoint/2010/main" val="3976384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parameter</a:t>
            </a:r>
            <a:endParaRPr lang="en-US" dirty="0"/>
          </a:p>
        </p:txBody>
      </p:sp>
      <p:sp>
        <p:nvSpPr>
          <p:cNvPr id="3" name="Content Placeholder 2"/>
          <p:cNvSpPr>
            <a:spLocks noGrp="1"/>
          </p:cNvSpPr>
          <p:nvPr>
            <p:ph idx="1"/>
          </p:nvPr>
        </p:nvSpPr>
        <p:spPr/>
        <p:txBody>
          <a:bodyPr/>
          <a:lstStyle/>
          <a:p>
            <a:r>
              <a:rPr lang="en-US" dirty="0" smtClean="0"/>
              <a:t>The complexity sequence is the sequence of </a:t>
            </a:r>
            <a:r>
              <a:rPr lang="en-US" dirty="0" err="1" smtClean="0"/>
              <a:t>subtrees</a:t>
            </a:r>
            <a:r>
              <a:rPr lang="en-US" dirty="0" smtClean="0"/>
              <a:t> minimizing the complexity measure. You can give a value k for the complexity parameter, but in our case it has been determined algorithmically</a:t>
            </a:r>
            <a:endParaRPr lang="en-US" dirty="0"/>
          </a:p>
        </p:txBody>
      </p:sp>
    </p:spTree>
    <p:extLst>
      <p:ext uri="{BB962C8B-B14F-4D97-AF65-F5344CB8AC3E}">
        <p14:creationId xmlns:p14="http://schemas.microsoft.com/office/powerpoint/2010/main" val="1532956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Pruning – No Weights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 y="2413672"/>
            <a:ext cx="4699996" cy="3463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399746" y="2413671"/>
            <a:ext cx="4744254" cy="34457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1143000"/>
          </a:xfrm>
        </p:spPr>
        <p:txBody>
          <a:bodyPr/>
          <a:lstStyle/>
          <a:p>
            <a:r>
              <a:rPr lang="en-US" sz="4300" dirty="0" smtClean="0"/>
              <a:t>Pruned Tree without weights at a glance</a:t>
            </a:r>
            <a:endParaRPr lang="en-US" sz="4300" dirty="0"/>
          </a:p>
        </p:txBody>
      </p:sp>
      <p:pic>
        <p:nvPicPr>
          <p:cNvPr id="2050" name="Picture 2"/>
          <p:cNvPicPr>
            <a:picLocks noChangeAspect="1" noChangeArrowheads="1"/>
          </p:cNvPicPr>
          <p:nvPr/>
        </p:nvPicPr>
        <p:blipFill>
          <a:blip r:embed="rId2" cstate="print"/>
          <a:srcRect/>
          <a:stretch>
            <a:fillRect/>
          </a:stretch>
        </p:blipFill>
        <p:spPr bwMode="auto">
          <a:xfrm>
            <a:off x="1691680" y="1220908"/>
            <a:ext cx="6037858" cy="566447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Matrix</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smtClean="0"/>
          </a:p>
          <a:p>
            <a:pPr marL="0" indent="0">
              <a:buNone/>
            </a:pPr>
            <a:endParaRPr lang="en-US" dirty="0" smtClean="0"/>
          </a:p>
          <a:p>
            <a:r>
              <a:rPr lang="en-US" dirty="0"/>
              <a:t>Sensitivity: </a:t>
            </a:r>
            <a:r>
              <a:rPr lang="en-US" dirty="0" smtClean="0"/>
              <a:t>0.3286</a:t>
            </a:r>
            <a:endParaRPr lang="en-US" dirty="0"/>
          </a:p>
          <a:p>
            <a:r>
              <a:rPr lang="en-US" dirty="0"/>
              <a:t>Accuracy: </a:t>
            </a:r>
            <a:r>
              <a:rPr lang="en-US" dirty="0" smtClean="0"/>
              <a:t>0.5598</a:t>
            </a:r>
          </a:p>
          <a:p>
            <a:r>
              <a:rPr lang="en-US" dirty="0" smtClean="0"/>
              <a:t>Percentage </a:t>
            </a:r>
            <a:r>
              <a:rPr lang="en-US" dirty="0"/>
              <a:t>of respondents: </a:t>
            </a:r>
            <a:r>
              <a:rPr lang="en-US" dirty="0" smtClean="0"/>
              <a:t>0.3577</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617430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a:t>
            </a:r>
            <a:r>
              <a:rPr lang="en-US" dirty="0" smtClean="0"/>
              <a:t>Chart Tree without weights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57917843"/>
              </p:ext>
            </p:extLst>
          </p:nvPr>
        </p:nvGraphicFramePr>
        <p:xfrm>
          <a:off x="251520" y="2132860"/>
          <a:ext cx="2880320" cy="3168348"/>
        </p:xfrm>
        <a:graphic>
          <a:graphicData uri="http://schemas.openxmlformats.org/drawingml/2006/table">
            <a:tbl>
              <a:tblPr>
                <a:tableStyleId>{5C22544A-7EE6-4342-B048-85BDC9FD1C3A}</a:tableStyleId>
              </a:tblPr>
              <a:tblGrid>
                <a:gridCol w="1440160"/>
                <a:gridCol w="1440160"/>
              </a:tblGrid>
              <a:tr h="264029">
                <a:tc>
                  <a:txBody>
                    <a:bodyPr/>
                    <a:lstStyle/>
                    <a:p>
                      <a:pPr algn="ctr" fontAlgn="b"/>
                      <a:r>
                        <a:rPr lang="en-GB" sz="1200" b="1" u="none" strike="noStrike" dirty="0">
                          <a:effectLst/>
                        </a:rPr>
                        <a:t>% </a:t>
                      </a:r>
                      <a:r>
                        <a:rPr lang="en-GB" sz="1200" b="1" u="none" strike="noStrike" dirty="0" err="1">
                          <a:effectLst/>
                        </a:rPr>
                        <a:t>Resopondents</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b="1" u="none" strike="noStrike" dirty="0">
                          <a:effectLst/>
                        </a:rPr>
                        <a:t>% Donations</a:t>
                      </a:r>
                      <a:endParaRPr lang="en-GB" sz="1200" b="1" i="0" u="none" strike="noStrike" dirty="0">
                        <a:solidFill>
                          <a:srgbClr val="000000"/>
                        </a:solidFill>
                        <a:effectLst/>
                        <a:latin typeface="Calibri"/>
                      </a:endParaRPr>
                    </a:p>
                  </a:txBody>
                  <a:tcPr marL="9525" marR="9525" marT="9525" marB="0" anchor="b"/>
                </a:tc>
              </a:tr>
              <a:tr h="264029">
                <a:tc>
                  <a:txBody>
                    <a:bodyPr/>
                    <a:lstStyle/>
                    <a:p>
                      <a:pPr algn="ctr" fontAlgn="b"/>
                      <a:r>
                        <a:rPr lang="en-GB" sz="1200" u="none" strike="noStrike">
                          <a:effectLst/>
                        </a:rPr>
                        <a:t>0.0000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0.0000</a:t>
                      </a:r>
                      <a:endParaRPr lang="en-GB" sz="1200" b="0" i="0" u="none" strike="noStrike">
                        <a:solidFill>
                          <a:srgbClr val="000000"/>
                        </a:solidFill>
                        <a:effectLst/>
                        <a:latin typeface="Calibri"/>
                      </a:endParaRPr>
                    </a:p>
                  </a:txBody>
                  <a:tcPr marL="9525" marR="9525" marT="9525" marB="0" anchor="b"/>
                </a:tc>
              </a:tr>
              <a:tr h="264029">
                <a:tc>
                  <a:txBody>
                    <a:bodyPr/>
                    <a:lstStyle/>
                    <a:p>
                      <a:pPr algn="ctr" fontAlgn="b"/>
                      <a:r>
                        <a:rPr lang="en-GB" sz="1200" u="none" strike="noStrike">
                          <a:effectLst/>
                        </a:rPr>
                        <a:t>0.1000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0.0946</a:t>
                      </a:r>
                      <a:endParaRPr lang="en-GB" sz="1200" b="0" i="0" u="none" strike="noStrike">
                        <a:solidFill>
                          <a:srgbClr val="000000"/>
                        </a:solidFill>
                        <a:effectLst/>
                        <a:latin typeface="Calibri"/>
                      </a:endParaRPr>
                    </a:p>
                  </a:txBody>
                  <a:tcPr marL="9525" marR="9525" marT="9525" marB="0" anchor="b"/>
                </a:tc>
              </a:tr>
              <a:tr h="264029">
                <a:tc>
                  <a:txBody>
                    <a:bodyPr/>
                    <a:lstStyle/>
                    <a:p>
                      <a:pPr algn="ctr" fontAlgn="b"/>
                      <a:r>
                        <a:rPr lang="en-GB" sz="1200" u="none" strike="noStrike">
                          <a:effectLst/>
                        </a:rPr>
                        <a:t>0.2000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0.1899</a:t>
                      </a:r>
                      <a:endParaRPr lang="en-GB" sz="1200" b="0" i="0" u="none" strike="noStrike">
                        <a:solidFill>
                          <a:srgbClr val="000000"/>
                        </a:solidFill>
                        <a:effectLst/>
                        <a:latin typeface="Calibri"/>
                      </a:endParaRPr>
                    </a:p>
                  </a:txBody>
                  <a:tcPr marL="9525" marR="9525" marT="9525" marB="0" anchor="b"/>
                </a:tc>
              </a:tr>
              <a:tr h="264029">
                <a:tc>
                  <a:txBody>
                    <a:bodyPr/>
                    <a:lstStyle/>
                    <a:p>
                      <a:pPr algn="ctr" fontAlgn="b"/>
                      <a:r>
                        <a:rPr lang="en-GB" sz="1200" u="none" strike="noStrike">
                          <a:effectLst/>
                        </a:rPr>
                        <a:t>0.3000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0.2983</a:t>
                      </a:r>
                      <a:endParaRPr lang="en-GB" sz="1200" b="0" i="0" u="none" strike="noStrike">
                        <a:solidFill>
                          <a:srgbClr val="000000"/>
                        </a:solidFill>
                        <a:effectLst/>
                        <a:latin typeface="Calibri"/>
                      </a:endParaRPr>
                    </a:p>
                  </a:txBody>
                  <a:tcPr marL="9525" marR="9525" marT="9525" marB="0" anchor="b"/>
                </a:tc>
              </a:tr>
              <a:tr h="264029">
                <a:tc>
                  <a:txBody>
                    <a:bodyPr/>
                    <a:lstStyle/>
                    <a:p>
                      <a:pPr algn="ctr" fontAlgn="b"/>
                      <a:r>
                        <a:rPr lang="en-GB" sz="1200" u="none" strike="noStrike">
                          <a:effectLst/>
                        </a:rPr>
                        <a:t>0.4000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0.4109</a:t>
                      </a:r>
                      <a:endParaRPr lang="en-GB" sz="1200" b="0" i="0" u="none" strike="noStrike">
                        <a:solidFill>
                          <a:srgbClr val="000000"/>
                        </a:solidFill>
                        <a:effectLst/>
                        <a:latin typeface="Calibri"/>
                      </a:endParaRPr>
                    </a:p>
                  </a:txBody>
                  <a:tcPr marL="9525" marR="9525" marT="9525" marB="0" anchor="b"/>
                </a:tc>
              </a:tr>
              <a:tr h="264029">
                <a:tc>
                  <a:txBody>
                    <a:bodyPr/>
                    <a:lstStyle/>
                    <a:p>
                      <a:pPr algn="ctr" fontAlgn="b"/>
                      <a:r>
                        <a:rPr lang="en-GB" sz="1200" u="none" strike="noStrike">
                          <a:effectLst/>
                        </a:rPr>
                        <a:t>0.5000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0.5124</a:t>
                      </a:r>
                      <a:endParaRPr lang="en-GB" sz="1200" b="0" i="0" u="none" strike="noStrike">
                        <a:solidFill>
                          <a:srgbClr val="000000"/>
                        </a:solidFill>
                        <a:effectLst/>
                        <a:latin typeface="Calibri"/>
                      </a:endParaRPr>
                    </a:p>
                  </a:txBody>
                  <a:tcPr marL="9525" marR="9525" marT="9525" marB="0" anchor="b"/>
                </a:tc>
              </a:tr>
              <a:tr h="264029">
                <a:tc>
                  <a:txBody>
                    <a:bodyPr/>
                    <a:lstStyle/>
                    <a:p>
                      <a:pPr algn="ctr" fontAlgn="b"/>
                      <a:r>
                        <a:rPr lang="en-GB" sz="1200" u="none" strike="noStrike">
                          <a:effectLst/>
                        </a:rPr>
                        <a:t>0.6000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0.6153</a:t>
                      </a:r>
                      <a:endParaRPr lang="en-GB" sz="1200" b="0" i="0" u="none" strike="noStrike">
                        <a:solidFill>
                          <a:srgbClr val="000000"/>
                        </a:solidFill>
                        <a:effectLst/>
                        <a:latin typeface="Calibri"/>
                      </a:endParaRPr>
                    </a:p>
                  </a:txBody>
                  <a:tcPr marL="9525" marR="9525" marT="9525" marB="0" anchor="b"/>
                </a:tc>
              </a:tr>
              <a:tr h="264029">
                <a:tc>
                  <a:txBody>
                    <a:bodyPr/>
                    <a:lstStyle/>
                    <a:p>
                      <a:pPr algn="ctr" fontAlgn="b"/>
                      <a:r>
                        <a:rPr lang="en-GB" sz="1200" u="none" strike="noStrike">
                          <a:effectLst/>
                        </a:rPr>
                        <a:t>0.7000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0.7134</a:t>
                      </a:r>
                      <a:endParaRPr lang="en-GB" sz="1200" b="0" i="0" u="none" strike="noStrike">
                        <a:solidFill>
                          <a:srgbClr val="000000"/>
                        </a:solidFill>
                        <a:effectLst/>
                        <a:latin typeface="Calibri"/>
                      </a:endParaRPr>
                    </a:p>
                  </a:txBody>
                  <a:tcPr marL="9525" marR="9525" marT="9525" marB="0" anchor="b"/>
                </a:tc>
              </a:tr>
              <a:tr h="264029">
                <a:tc>
                  <a:txBody>
                    <a:bodyPr/>
                    <a:lstStyle/>
                    <a:p>
                      <a:pPr algn="ctr" fontAlgn="b"/>
                      <a:r>
                        <a:rPr lang="en-GB" sz="1200" u="none" strike="noStrike">
                          <a:effectLst/>
                        </a:rPr>
                        <a:t>0.8000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0.8046</a:t>
                      </a:r>
                      <a:endParaRPr lang="en-GB" sz="1200" b="0" i="0" u="none" strike="noStrike">
                        <a:solidFill>
                          <a:srgbClr val="000000"/>
                        </a:solidFill>
                        <a:effectLst/>
                        <a:latin typeface="Calibri"/>
                      </a:endParaRPr>
                    </a:p>
                  </a:txBody>
                  <a:tcPr marL="9525" marR="9525" marT="9525" marB="0" anchor="b"/>
                </a:tc>
              </a:tr>
              <a:tr h="264029">
                <a:tc>
                  <a:txBody>
                    <a:bodyPr/>
                    <a:lstStyle/>
                    <a:p>
                      <a:pPr algn="ctr" fontAlgn="b"/>
                      <a:r>
                        <a:rPr lang="en-GB" sz="1200" u="none" strike="noStrike">
                          <a:effectLst/>
                        </a:rPr>
                        <a:t>0.9000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0.9012</a:t>
                      </a:r>
                      <a:endParaRPr lang="en-GB" sz="1200" b="0" i="0" u="none" strike="noStrike">
                        <a:solidFill>
                          <a:srgbClr val="000000"/>
                        </a:solidFill>
                        <a:effectLst/>
                        <a:latin typeface="Calibri"/>
                      </a:endParaRPr>
                    </a:p>
                  </a:txBody>
                  <a:tcPr marL="9525" marR="9525" marT="9525" marB="0" anchor="b"/>
                </a:tc>
              </a:tr>
              <a:tr h="264029">
                <a:tc>
                  <a:txBody>
                    <a:bodyPr/>
                    <a:lstStyle/>
                    <a:p>
                      <a:pPr algn="ctr" fontAlgn="b"/>
                      <a:r>
                        <a:rPr lang="en-GB" sz="1200" u="none" strike="noStrike">
                          <a:effectLst/>
                        </a:rPr>
                        <a:t>1.0000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a:effectLst/>
                        </a:rPr>
                        <a:t>1.0000</a:t>
                      </a:r>
                      <a:endParaRPr lang="en-GB" sz="1200" b="0" i="0" u="none" strike="noStrike" dirty="0">
                        <a:solidFill>
                          <a:srgbClr val="000000"/>
                        </a:solidFill>
                        <a:effectLst/>
                        <a:latin typeface="Calibri"/>
                      </a:endParaRPr>
                    </a:p>
                  </a:txBody>
                  <a:tcPr marL="9525" marR="9525" marT="9525" marB="0" anchor="b"/>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2215077276"/>
              </p:ext>
            </p:extLst>
          </p:nvPr>
        </p:nvGraphicFramePr>
        <p:xfrm>
          <a:off x="3275856" y="1772816"/>
          <a:ext cx="5688632"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2143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Pruning – With Weights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0" y="1700808"/>
            <a:ext cx="4716016" cy="38862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427984" y="1700808"/>
            <a:ext cx="4716016" cy="38957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1143000"/>
          </a:xfrm>
        </p:spPr>
        <p:txBody>
          <a:bodyPr/>
          <a:lstStyle/>
          <a:p>
            <a:r>
              <a:rPr lang="en-US" dirty="0" smtClean="0"/>
              <a:t>Pruned Tree with weights at a glance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195389" y="1152770"/>
            <a:ext cx="6544963" cy="57326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Matrix</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smtClean="0"/>
          </a:p>
          <a:p>
            <a:pPr marL="0" indent="0">
              <a:buNone/>
            </a:pPr>
            <a:endParaRPr lang="en-US" dirty="0" smtClean="0"/>
          </a:p>
          <a:p>
            <a:r>
              <a:rPr lang="en-US" dirty="0" smtClean="0"/>
              <a:t>Sensitivity: 0.8976</a:t>
            </a:r>
          </a:p>
          <a:p>
            <a:r>
              <a:rPr lang="en-US" dirty="0" smtClean="0"/>
              <a:t>Accuracy: 0.3801</a:t>
            </a:r>
          </a:p>
          <a:p>
            <a:r>
              <a:rPr lang="en-US" dirty="0" smtClean="0"/>
              <a:t>Percentage of respondents: 0.3460</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113" y="1484784"/>
            <a:ext cx="541413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a:t>
            </a:r>
            <a:r>
              <a:rPr lang="en-US" dirty="0" smtClean="0"/>
              <a:t>Chart Tree with weights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6438736"/>
              </p:ext>
            </p:extLst>
          </p:nvPr>
        </p:nvGraphicFramePr>
        <p:xfrm>
          <a:off x="323528" y="2132856"/>
          <a:ext cx="2880320" cy="3240360"/>
        </p:xfrm>
        <a:graphic>
          <a:graphicData uri="http://schemas.openxmlformats.org/drawingml/2006/table">
            <a:tbl>
              <a:tblPr>
                <a:tableStyleId>{5C22544A-7EE6-4342-B048-85BDC9FD1C3A}</a:tableStyleId>
              </a:tblPr>
              <a:tblGrid>
                <a:gridCol w="1440160"/>
                <a:gridCol w="1440160"/>
              </a:tblGrid>
              <a:tr h="270030">
                <a:tc>
                  <a:txBody>
                    <a:bodyPr/>
                    <a:lstStyle/>
                    <a:p>
                      <a:pPr algn="ctr" fontAlgn="b"/>
                      <a:r>
                        <a:rPr lang="en-GB" sz="1200" u="none" strike="noStrike" dirty="0">
                          <a:effectLst/>
                        </a:rPr>
                        <a:t>% </a:t>
                      </a:r>
                      <a:r>
                        <a:rPr lang="en-GB" sz="1200" u="none" strike="noStrike" dirty="0" smtClean="0">
                          <a:effectLst/>
                        </a:rPr>
                        <a:t>Respondents</a:t>
                      </a:r>
                      <a:endParaRPr lang="en-GB" sz="1200" b="1" i="0" u="none" strike="noStrike" dirty="0">
                        <a:solidFill>
                          <a:srgbClr val="000000"/>
                        </a:solidFill>
                        <a:effectLst/>
                        <a:latin typeface="Calibri"/>
                      </a:endParaRPr>
                    </a:p>
                  </a:txBody>
                  <a:tcPr marL="9525" marR="9525" marT="9525" marB="0" anchor="b"/>
                </a:tc>
                <a:tc>
                  <a:txBody>
                    <a:bodyPr/>
                    <a:lstStyle/>
                    <a:p>
                      <a:pPr algn="ctr" fontAlgn="b"/>
                      <a:r>
                        <a:rPr lang="en-GB" sz="1200" u="none" strike="noStrike">
                          <a:effectLst/>
                        </a:rPr>
                        <a:t>% Donations</a:t>
                      </a:r>
                      <a:endParaRPr lang="en-GB" sz="1200" b="1" i="0" u="none" strike="noStrike">
                        <a:solidFill>
                          <a:srgbClr val="000000"/>
                        </a:solidFill>
                        <a:effectLst/>
                        <a:latin typeface="Calibri"/>
                      </a:endParaRPr>
                    </a:p>
                  </a:txBody>
                  <a:tcPr marL="9525" marR="9525" marT="9525" marB="0" anchor="b"/>
                </a:tc>
              </a:tr>
              <a:tr h="270030">
                <a:tc>
                  <a:txBody>
                    <a:bodyPr/>
                    <a:lstStyle/>
                    <a:p>
                      <a:pPr algn="ctr" fontAlgn="b"/>
                      <a:r>
                        <a:rPr lang="en-GB" sz="1200" u="none" strike="noStrike">
                          <a:effectLst/>
                        </a:rPr>
                        <a:t>0.0000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0.0000</a:t>
                      </a:r>
                      <a:endParaRPr lang="en-GB" sz="1200" b="0" i="0" u="none" strike="noStrike">
                        <a:solidFill>
                          <a:srgbClr val="000000"/>
                        </a:solidFill>
                        <a:effectLst/>
                        <a:latin typeface="Calibri"/>
                      </a:endParaRPr>
                    </a:p>
                  </a:txBody>
                  <a:tcPr marL="9525" marR="9525" marT="9525" marB="0" anchor="b"/>
                </a:tc>
              </a:tr>
              <a:tr h="270030">
                <a:tc>
                  <a:txBody>
                    <a:bodyPr/>
                    <a:lstStyle/>
                    <a:p>
                      <a:pPr algn="ctr" fontAlgn="b"/>
                      <a:r>
                        <a:rPr lang="en-GB" sz="1200" u="none" strike="noStrike">
                          <a:effectLst/>
                        </a:rPr>
                        <a:t>0.1000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0.1012</a:t>
                      </a:r>
                      <a:endParaRPr lang="en-GB" sz="1200" b="0" i="0" u="none" strike="noStrike">
                        <a:solidFill>
                          <a:srgbClr val="000000"/>
                        </a:solidFill>
                        <a:effectLst/>
                        <a:latin typeface="Calibri"/>
                      </a:endParaRPr>
                    </a:p>
                  </a:txBody>
                  <a:tcPr marL="9525" marR="9525" marT="9525" marB="0" anchor="b"/>
                </a:tc>
              </a:tr>
              <a:tr h="270030">
                <a:tc>
                  <a:txBody>
                    <a:bodyPr/>
                    <a:lstStyle/>
                    <a:p>
                      <a:pPr algn="ctr" fontAlgn="b"/>
                      <a:r>
                        <a:rPr lang="en-GB" sz="1200" u="none" strike="noStrike">
                          <a:effectLst/>
                        </a:rPr>
                        <a:t>0.2000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0.2015</a:t>
                      </a:r>
                      <a:endParaRPr lang="en-GB" sz="1200" b="0" i="0" u="none" strike="noStrike">
                        <a:solidFill>
                          <a:srgbClr val="000000"/>
                        </a:solidFill>
                        <a:effectLst/>
                        <a:latin typeface="Calibri"/>
                      </a:endParaRPr>
                    </a:p>
                  </a:txBody>
                  <a:tcPr marL="9525" marR="9525" marT="9525" marB="0" anchor="b"/>
                </a:tc>
              </a:tr>
              <a:tr h="270030">
                <a:tc>
                  <a:txBody>
                    <a:bodyPr/>
                    <a:lstStyle/>
                    <a:p>
                      <a:pPr algn="ctr" fontAlgn="b"/>
                      <a:r>
                        <a:rPr lang="en-GB" sz="1200" u="none" strike="noStrike">
                          <a:effectLst/>
                        </a:rPr>
                        <a:t>0.3000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0.3019</a:t>
                      </a:r>
                      <a:endParaRPr lang="en-GB" sz="1200" b="0" i="0" u="none" strike="noStrike">
                        <a:solidFill>
                          <a:srgbClr val="000000"/>
                        </a:solidFill>
                        <a:effectLst/>
                        <a:latin typeface="Calibri"/>
                      </a:endParaRPr>
                    </a:p>
                  </a:txBody>
                  <a:tcPr marL="9525" marR="9525" marT="9525" marB="0" anchor="b"/>
                </a:tc>
              </a:tr>
              <a:tr h="270030">
                <a:tc>
                  <a:txBody>
                    <a:bodyPr/>
                    <a:lstStyle/>
                    <a:p>
                      <a:pPr algn="ctr" fontAlgn="b"/>
                      <a:r>
                        <a:rPr lang="en-GB" sz="1200" u="none" strike="noStrike">
                          <a:effectLst/>
                        </a:rPr>
                        <a:t>0.4000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0.4022</a:t>
                      </a:r>
                      <a:endParaRPr lang="en-GB" sz="1200" b="0" i="0" u="none" strike="noStrike">
                        <a:solidFill>
                          <a:srgbClr val="000000"/>
                        </a:solidFill>
                        <a:effectLst/>
                        <a:latin typeface="Calibri"/>
                      </a:endParaRPr>
                    </a:p>
                  </a:txBody>
                  <a:tcPr marL="9525" marR="9525" marT="9525" marB="0" anchor="b"/>
                </a:tc>
              </a:tr>
              <a:tr h="270030">
                <a:tc>
                  <a:txBody>
                    <a:bodyPr/>
                    <a:lstStyle/>
                    <a:p>
                      <a:pPr algn="ctr" fontAlgn="b"/>
                      <a:r>
                        <a:rPr lang="en-GB" sz="1200" u="none" strike="noStrike">
                          <a:effectLst/>
                        </a:rPr>
                        <a:t>0.5000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0.5001</a:t>
                      </a:r>
                      <a:endParaRPr lang="en-GB" sz="1200" b="0" i="0" u="none" strike="noStrike">
                        <a:solidFill>
                          <a:srgbClr val="000000"/>
                        </a:solidFill>
                        <a:effectLst/>
                        <a:latin typeface="Calibri"/>
                      </a:endParaRPr>
                    </a:p>
                  </a:txBody>
                  <a:tcPr marL="9525" marR="9525" marT="9525" marB="0" anchor="b"/>
                </a:tc>
              </a:tr>
              <a:tr h="270030">
                <a:tc>
                  <a:txBody>
                    <a:bodyPr/>
                    <a:lstStyle/>
                    <a:p>
                      <a:pPr algn="ctr" fontAlgn="b"/>
                      <a:r>
                        <a:rPr lang="en-GB" sz="1200" u="none" strike="noStrike">
                          <a:effectLst/>
                        </a:rPr>
                        <a:t>0.6000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0.6043</a:t>
                      </a:r>
                      <a:endParaRPr lang="en-GB" sz="1200" b="0" i="0" u="none" strike="noStrike">
                        <a:solidFill>
                          <a:srgbClr val="000000"/>
                        </a:solidFill>
                        <a:effectLst/>
                        <a:latin typeface="Calibri"/>
                      </a:endParaRPr>
                    </a:p>
                  </a:txBody>
                  <a:tcPr marL="9525" marR="9525" marT="9525" marB="0" anchor="b"/>
                </a:tc>
              </a:tr>
              <a:tr h="270030">
                <a:tc>
                  <a:txBody>
                    <a:bodyPr/>
                    <a:lstStyle/>
                    <a:p>
                      <a:pPr algn="ctr" fontAlgn="b"/>
                      <a:r>
                        <a:rPr lang="en-GB" sz="1200" u="none" strike="noStrike">
                          <a:effectLst/>
                        </a:rPr>
                        <a:t>0.7000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0.7047</a:t>
                      </a:r>
                      <a:endParaRPr lang="en-GB" sz="1200" b="0" i="0" u="none" strike="noStrike">
                        <a:solidFill>
                          <a:srgbClr val="000000"/>
                        </a:solidFill>
                        <a:effectLst/>
                        <a:latin typeface="Calibri"/>
                      </a:endParaRPr>
                    </a:p>
                  </a:txBody>
                  <a:tcPr marL="9525" marR="9525" marT="9525" marB="0" anchor="b"/>
                </a:tc>
              </a:tr>
              <a:tr h="270030">
                <a:tc>
                  <a:txBody>
                    <a:bodyPr/>
                    <a:lstStyle/>
                    <a:p>
                      <a:pPr algn="ctr" fontAlgn="b"/>
                      <a:r>
                        <a:rPr lang="en-GB" sz="1200" u="none" strike="noStrike">
                          <a:effectLst/>
                        </a:rPr>
                        <a:t>0.8000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a:effectLst/>
                        </a:rPr>
                        <a:t>0.8037</a:t>
                      </a:r>
                      <a:endParaRPr lang="en-GB" sz="1200" b="0" i="0" u="none" strike="noStrike" dirty="0">
                        <a:solidFill>
                          <a:srgbClr val="000000"/>
                        </a:solidFill>
                        <a:effectLst/>
                        <a:latin typeface="Calibri"/>
                      </a:endParaRPr>
                    </a:p>
                  </a:txBody>
                  <a:tcPr marL="9525" marR="9525" marT="9525" marB="0" anchor="b"/>
                </a:tc>
              </a:tr>
              <a:tr h="270030">
                <a:tc>
                  <a:txBody>
                    <a:bodyPr/>
                    <a:lstStyle/>
                    <a:p>
                      <a:pPr algn="ctr" fontAlgn="b"/>
                      <a:r>
                        <a:rPr lang="en-GB" sz="1200" u="none" strike="noStrike">
                          <a:effectLst/>
                        </a:rPr>
                        <a:t>0.9000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a:effectLst/>
                        </a:rPr>
                        <a:t>0.9016</a:t>
                      </a:r>
                      <a:endParaRPr lang="en-GB" sz="1200" b="0" i="0" u="none" strike="noStrike">
                        <a:solidFill>
                          <a:srgbClr val="000000"/>
                        </a:solidFill>
                        <a:effectLst/>
                        <a:latin typeface="Calibri"/>
                      </a:endParaRPr>
                    </a:p>
                  </a:txBody>
                  <a:tcPr marL="9525" marR="9525" marT="9525" marB="0" anchor="b"/>
                </a:tc>
              </a:tr>
              <a:tr h="270030">
                <a:tc>
                  <a:txBody>
                    <a:bodyPr/>
                    <a:lstStyle/>
                    <a:p>
                      <a:pPr algn="ctr" fontAlgn="b"/>
                      <a:r>
                        <a:rPr lang="en-GB" sz="1200" u="none" strike="noStrike">
                          <a:effectLst/>
                        </a:rPr>
                        <a:t>1.0000</a:t>
                      </a:r>
                      <a:endParaRPr lang="en-GB" sz="1200" b="0" i="0" u="none" strike="noStrike">
                        <a:solidFill>
                          <a:srgbClr val="000000"/>
                        </a:solidFill>
                        <a:effectLst/>
                        <a:latin typeface="Calibri"/>
                      </a:endParaRPr>
                    </a:p>
                  </a:txBody>
                  <a:tcPr marL="9525" marR="9525" marT="9525" marB="0" anchor="b"/>
                </a:tc>
                <a:tc>
                  <a:txBody>
                    <a:bodyPr/>
                    <a:lstStyle/>
                    <a:p>
                      <a:pPr algn="ctr" fontAlgn="b"/>
                      <a:r>
                        <a:rPr lang="en-GB" sz="1200" u="none" strike="noStrike" dirty="0">
                          <a:effectLst/>
                        </a:rPr>
                        <a:t>1.0000</a:t>
                      </a:r>
                      <a:endParaRPr lang="en-GB" sz="1200" b="0" i="0" u="none" strike="noStrike" dirty="0">
                        <a:solidFill>
                          <a:srgbClr val="000000"/>
                        </a:solidFill>
                        <a:effectLst/>
                        <a:latin typeface="Calibri"/>
                      </a:endParaRPr>
                    </a:p>
                  </a:txBody>
                  <a:tcPr marL="9525" marR="9525" marT="9525" marB="0" anchor="b"/>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4221993997"/>
              </p:ext>
            </p:extLst>
          </p:nvPr>
        </p:nvGraphicFramePr>
        <p:xfrm>
          <a:off x="3491880" y="1916832"/>
          <a:ext cx="5544616" cy="38164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What are </a:t>
            </a:r>
            <a:r>
              <a:rPr lang="en-US" dirty="0" smtClean="0"/>
              <a:t>Classification Trees </a:t>
            </a:r>
            <a:r>
              <a:rPr lang="en-US" dirty="0"/>
              <a:t>used for?</a:t>
            </a:r>
          </a:p>
        </p:txBody>
      </p:sp>
      <p:sp>
        <p:nvSpPr>
          <p:cNvPr id="3" name="Content Placeholder 2"/>
          <p:cNvSpPr txBox="1">
            <a:spLocks noGrp="1"/>
          </p:cNvSpPr>
          <p:nvPr>
            <p:ph idx="1"/>
          </p:nvPr>
        </p:nvSpPr>
        <p:spPr/>
        <p:txBody>
          <a:bodyPr/>
          <a:lstStyle/>
          <a:p>
            <a:pPr marL="0" lvl="0" indent="0">
              <a:lnSpc>
                <a:spcPct val="90000"/>
              </a:lnSpc>
              <a:buNone/>
            </a:pPr>
            <a:r>
              <a:rPr lang="en-US"/>
              <a:t>The goal is to create a model that predicts or explains responses on a categorical dependent variable based on several input variables. </a:t>
            </a:r>
            <a:br>
              <a:rPr lang="en-US"/>
            </a:br>
            <a:endParaRPr lang="en-US"/>
          </a:p>
          <a:p>
            <a:pPr lvl="0">
              <a:lnSpc>
                <a:spcPct val="90000"/>
              </a:lnSpc>
              <a:buFont typeface="Wingdings" pitchFamily="2"/>
              <a:buChar char="v"/>
            </a:pPr>
            <a:r>
              <a:rPr lang="en-US"/>
              <a:t> Input variables can be either numerical or categorical.</a:t>
            </a:r>
          </a:p>
          <a:p>
            <a:pPr lvl="0">
              <a:lnSpc>
                <a:spcPct val="90000"/>
              </a:lnSpc>
              <a:buFont typeface="Wingdings" pitchFamily="2"/>
              <a:buChar char="v"/>
            </a:pPr>
            <a:r>
              <a:rPr lang="en-US"/>
              <a:t> The output variable is supposed to be categorical (the class to which the data belongs wants to be identified).</a:t>
            </a:r>
          </a:p>
          <a:p>
            <a:pPr marL="0" lvl="0" indent="0">
              <a:lnSpc>
                <a:spcPct val="90000"/>
              </a:lnSpc>
              <a:buNone/>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smtClean="0"/>
              <a:t>Conclusion</a:t>
            </a:r>
            <a:endParaRPr lang="en-US" dirty="0"/>
          </a:p>
        </p:txBody>
      </p:sp>
      <p:sp>
        <p:nvSpPr>
          <p:cNvPr id="3" name="Content Placeholder 2"/>
          <p:cNvSpPr txBox="1">
            <a:spLocks noGrp="1"/>
          </p:cNvSpPr>
          <p:nvPr>
            <p:ph idx="1"/>
          </p:nvPr>
        </p:nvSpPr>
        <p:spPr/>
        <p:txBody>
          <a:bodyPr/>
          <a:lstStyle/>
          <a:p>
            <a:r>
              <a:rPr lang="en-US" dirty="0" smtClean="0"/>
              <a:t>Profit function:</a:t>
            </a:r>
          </a:p>
          <a:p>
            <a:pPr>
              <a:buNone/>
            </a:pPr>
            <a:r>
              <a:rPr lang="en-US" dirty="0" smtClean="0"/>
              <a:t>		second catalogue profit</a:t>
            </a:r>
          </a:p>
          <a:p>
            <a:pPr>
              <a:buNone/>
            </a:pPr>
            <a:r>
              <a:rPr lang="en-US" dirty="0" smtClean="0"/>
              <a:t>		= 10 * number of respondent – number of catalogues sent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Quantifying</a:t>
            </a:r>
            <a:endParaRPr lang="en-US" dirty="0"/>
          </a:p>
        </p:txBody>
      </p:sp>
      <p:sp>
        <p:nvSpPr>
          <p:cNvPr id="3" name="Content Placeholder 2"/>
          <p:cNvSpPr>
            <a:spLocks noGrp="1"/>
          </p:cNvSpPr>
          <p:nvPr>
            <p:ph idx="1"/>
          </p:nvPr>
        </p:nvSpPr>
        <p:spPr/>
        <p:txBody>
          <a:bodyPr/>
          <a:lstStyle/>
          <a:p>
            <a:r>
              <a:rPr lang="en-US" dirty="0" smtClean="0"/>
              <a:t>Classification Tree profit:</a:t>
            </a:r>
          </a:p>
          <a:p>
            <a:pPr>
              <a:buNone/>
            </a:pPr>
            <a:r>
              <a:rPr lang="en-US" dirty="0" smtClean="0"/>
              <a:t>No weights = 518*10 – 1,448*1=3,732 euro</a:t>
            </a:r>
          </a:p>
          <a:p>
            <a:pPr>
              <a:buNone/>
            </a:pPr>
            <a:r>
              <a:rPr lang="en-US" dirty="0" smtClean="0"/>
              <a:t>Weights = 1,262*10 – 3,647*1= 8,973 euro</a:t>
            </a:r>
          </a:p>
          <a:p>
            <a:pPr>
              <a:buNone/>
            </a:pPr>
            <a:endParaRPr lang="en-US" dirty="0" smtClean="0"/>
          </a:p>
          <a:p>
            <a:r>
              <a:rPr lang="en-US" dirty="0" smtClean="0"/>
              <a:t>Naive approach profit:</a:t>
            </a:r>
          </a:p>
          <a:p>
            <a:pPr lvl="1"/>
            <a:r>
              <a:rPr lang="en-US" dirty="0" smtClean="0"/>
              <a:t>35% donators (65% non-donators)</a:t>
            </a:r>
          </a:p>
          <a:p>
            <a:pPr lvl="1"/>
            <a:r>
              <a:rPr lang="en-US" dirty="0" smtClean="0"/>
              <a:t>4081 catalogues sent (test data)</a:t>
            </a:r>
          </a:p>
          <a:p>
            <a:pPr lvl="1"/>
            <a:endParaRPr lang="en-US" dirty="0" smtClean="0"/>
          </a:p>
          <a:p>
            <a:pPr lvl="1">
              <a:buNone/>
            </a:pPr>
            <a:r>
              <a:rPr lang="en-US" dirty="0" smtClean="0"/>
              <a:t>Profit = 1,406*10 - 4081*1=9,979 euro</a:t>
            </a:r>
          </a:p>
          <a:p>
            <a:pPr lvl="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2780928"/>
            <a:ext cx="8229600" cy="1143000"/>
          </a:xfrm>
        </p:spPr>
        <p:txBody>
          <a:bodyPr/>
          <a:lstStyle/>
          <a:p>
            <a:pPr lvl="0"/>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Further suggestions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Further </a:t>
            </a:r>
            <a:r>
              <a:rPr lang="en-US" dirty="0" smtClean="0"/>
              <a:t>Suggestions</a:t>
            </a:r>
            <a:r>
              <a:rPr lang="en-US" dirty="0"/>
              <a:t>: </a:t>
            </a:r>
            <a:r>
              <a:rPr lang="en-US" dirty="0" smtClean="0"/>
              <a:t>Questionnaire</a:t>
            </a:r>
            <a:endParaRPr lang="en-US" dirty="0"/>
          </a:p>
        </p:txBody>
      </p:sp>
      <p:sp>
        <p:nvSpPr>
          <p:cNvPr id="3" name="Content Placeholder 2"/>
          <p:cNvSpPr txBox="1">
            <a:spLocks noGrp="1"/>
          </p:cNvSpPr>
          <p:nvPr>
            <p:ph idx="1"/>
          </p:nvPr>
        </p:nvSpPr>
        <p:spPr/>
        <p:txBody>
          <a:bodyPr/>
          <a:lstStyle/>
          <a:p>
            <a:pPr lvl="0"/>
            <a:r>
              <a:rPr lang="en-US" dirty="0"/>
              <a:t>Send a questionnaire along with the </a:t>
            </a:r>
            <a:r>
              <a:rPr lang="en-US" dirty="0" smtClean="0"/>
              <a:t>catalogue </a:t>
            </a:r>
            <a:r>
              <a:rPr lang="en-US" dirty="0"/>
              <a:t>with questions referring to the private life of the donator (e.g. social status, family status, age…).</a:t>
            </a:r>
          </a:p>
          <a:p>
            <a:pPr lvl="0"/>
            <a:r>
              <a:rPr lang="en-US" dirty="0"/>
              <a:t>It could be of help in identifying the donator “type” ---&gt; the </a:t>
            </a:r>
            <a:r>
              <a:rPr lang="en-US" dirty="0" smtClean="0"/>
              <a:t>catalogue could </a:t>
            </a:r>
            <a:r>
              <a:rPr lang="en-US" dirty="0"/>
              <a:t>be sent to other people who fulfill the donator-type’s characteristics, but are not members of the organization yet.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Further </a:t>
            </a:r>
            <a:r>
              <a:rPr lang="en-US" dirty="0" smtClean="0"/>
              <a:t>Suggestions</a:t>
            </a:r>
            <a:r>
              <a:rPr lang="en-US" dirty="0"/>
              <a:t>: </a:t>
            </a:r>
            <a:r>
              <a:rPr lang="en-US" dirty="0" smtClean="0"/>
              <a:t>Catalogue Differentiation</a:t>
            </a:r>
            <a:endParaRPr lang="en-US" dirty="0"/>
          </a:p>
        </p:txBody>
      </p:sp>
      <p:sp>
        <p:nvSpPr>
          <p:cNvPr id="3" name="Content Placeholder 2"/>
          <p:cNvSpPr txBox="1">
            <a:spLocks noGrp="1"/>
          </p:cNvSpPr>
          <p:nvPr>
            <p:ph idx="1"/>
          </p:nvPr>
        </p:nvSpPr>
        <p:spPr>
          <a:xfrm>
            <a:off x="457200" y="1600200"/>
            <a:ext cx="8229600" cy="5141168"/>
          </a:xfrm>
        </p:spPr>
        <p:txBody>
          <a:bodyPr/>
          <a:lstStyle/>
          <a:p>
            <a:pPr lvl="0"/>
            <a:r>
              <a:rPr lang="en-US" dirty="0"/>
              <a:t>During the year different booklets could be sent to the donators.</a:t>
            </a:r>
          </a:p>
          <a:p>
            <a:pPr marL="0" lvl="0" indent="0">
              <a:buNone/>
            </a:pPr>
            <a:r>
              <a:rPr lang="en-US" sz="2400" dirty="0"/>
              <a:t>Example:</a:t>
            </a:r>
          </a:p>
          <a:p>
            <a:pPr marL="0" lvl="0" indent="0">
              <a:buNone/>
            </a:pPr>
            <a:r>
              <a:rPr lang="en-US" sz="2400" dirty="0"/>
              <a:t>1</a:t>
            </a:r>
            <a:r>
              <a:rPr lang="en-US" sz="2400" baseline="30000" dirty="0"/>
              <a:t>st</a:t>
            </a:r>
            <a:r>
              <a:rPr lang="en-US" sz="2400" dirty="0"/>
              <a:t> </a:t>
            </a:r>
            <a:r>
              <a:rPr lang="en-US" sz="2400" dirty="0" smtClean="0"/>
              <a:t>catalogue: </a:t>
            </a:r>
            <a:r>
              <a:rPr lang="en-US" sz="2400" dirty="0"/>
              <a:t>general information about the organization’s plan of the year.</a:t>
            </a:r>
          </a:p>
          <a:p>
            <a:pPr marL="0" lvl="0" indent="0">
              <a:buNone/>
            </a:pPr>
            <a:r>
              <a:rPr lang="en-US" sz="2400" dirty="0"/>
              <a:t>2</a:t>
            </a:r>
            <a:r>
              <a:rPr lang="en-US" sz="2400" baseline="30000" dirty="0"/>
              <a:t>nd</a:t>
            </a:r>
            <a:r>
              <a:rPr lang="en-US" sz="2400" dirty="0"/>
              <a:t> </a:t>
            </a:r>
            <a:r>
              <a:rPr lang="en-US" sz="2400" dirty="0" smtClean="0"/>
              <a:t>catalogue: </a:t>
            </a:r>
            <a:r>
              <a:rPr lang="en-US" sz="2400" dirty="0"/>
              <a:t>thanking the donator and update him/her with what has been done so far, hoping for further improvements in the cause.</a:t>
            </a:r>
          </a:p>
          <a:p>
            <a:pPr marL="0" lvl="0" indent="0">
              <a:buNone/>
            </a:pPr>
            <a:r>
              <a:rPr lang="en-US" sz="2400" dirty="0"/>
              <a:t>3</a:t>
            </a:r>
            <a:r>
              <a:rPr lang="en-US" sz="2400" baseline="30000" dirty="0"/>
              <a:t>rd</a:t>
            </a:r>
            <a:r>
              <a:rPr lang="en-US" sz="2400" dirty="0"/>
              <a:t> </a:t>
            </a:r>
            <a:r>
              <a:rPr lang="en-US" sz="2400" dirty="0" smtClean="0"/>
              <a:t>catalogue: </a:t>
            </a:r>
            <a:r>
              <a:rPr lang="en-US" sz="2400" dirty="0"/>
              <a:t>acknowledging the sacrifice that the donator has been doing during the year, but hoping for even more astonishing improvements thanks to the donations.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itle 1"/>
          <p:cNvSpPr txBox="1">
            <a:spLocks noGrp="1"/>
          </p:cNvSpPr>
          <p:nvPr>
            <p:ph type="title"/>
          </p:nvPr>
        </p:nvSpPr>
        <p:spPr>
          <a:xfrm>
            <a:off x="611560" y="2852936"/>
            <a:ext cx="8229600" cy="1143000"/>
          </a:xfrm>
        </p:spPr>
        <p:txBody>
          <a:bodyPr/>
          <a:lstStyle/>
          <a:p>
            <a:pPr lvl="0"/>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Questions??</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Picture 3"/>
          <p:cNvPicPr>
            <a:picLocks noChangeAspect="1"/>
          </p:cNvPicPr>
          <p:nvPr/>
        </p:nvPicPr>
        <p:blipFill>
          <a:blip r:embed="rId2" cstate="print"/>
          <a:srcRect/>
          <a:stretch>
            <a:fillRect/>
          </a:stretch>
        </p:blipFill>
        <p:spPr>
          <a:xfrm>
            <a:off x="179515" y="188640"/>
            <a:ext cx="2376260" cy="3088578"/>
          </a:xfrm>
          <a:prstGeom prst="rect">
            <a:avLst/>
          </a:prstGeom>
          <a:noFill/>
          <a:ln>
            <a:noFill/>
          </a:ln>
        </p:spPr>
      </p:pic>
      <p:pic>
        <p:nvPicPr>
          <p:cNvPr id="4" name="Picture 4"/>
          <p:cNvPicPr>
            <a:picLocks noChangeAspect="1"/>
          </p:cNvPicPr>
          <p:nvPr/>
        </p:nvPicPr>
        <p:blipFill>
          <a:blip r:embed="rId3" cstate="print"/>
          <a:srcRect/>
          <a:stretch>
            <a:fillRect/>
          </a:stretch>
        </p:blipFill>
        <p:spPr>
          <a:xfrm>
            <a:off x="5533052" y="4797152"/>
            <a:ext cx="3035213" cy="19442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692694"/>
            <a:ext cx="8229600" cy="2304260"/>
          </a:xfrm>
        </p:spPr>
        <p:txBody>
          <a:bodyPr/>
          <a:lstStyle/>
          <a:p>
            <a:pPr lvl="0"/>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 you </a:t>
            </a:r>
            <a:b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 your attention!!!</a:t>
            </a:r>
          </a:p>
        </p:txBody>
      </p:sp>
      <p:pic>
        <p:nvPicPr>
          <p:cNvPr id="3" name="Picture 2"/>
          <p:cNvPicPr>
            <a:picLocks noChangeAspect="1"/>
          </p:cNvPicPr>
          <p:nvPr/>
        </p:nvPicPr>
        <p:blipFill>
          <a:blip r:embed="rId2" cstate="print">
            <a:grayscl/>
          </a:blip>
          <a:srcRect/>
          <a:stretch>
            <a:fillRect/>
          </a:stretch>
        </p:blipFill>
        <p:spPr>
          <a:xfrm>
            <a:off x="179515" y="4005062"/>
            <a:ext cx="8784979" cy="25579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Classification </a:t>
            </a:r>
            <a:r>
              <a:rPr lang="en-US" dirty="0" smtClean="0"/>
              <a:t>Tree at a glance</a:t>
            </a:r>
            <a:endParaRPr lang="en-US" dirty="0"/>
          </a:p>
        </p:txBody>
      </p:sp>
      <p:pic>
        <p:nvPicPr>
          <p:cNvPr id="3" name="Content Placeholder 3" descr="http://ars.els-cdn.com/content/image/1-s2.0-S1146609X08000258-gr5.jpg"/>
          <p:cNvPicPr>
            <a:picLocks noGrp="1" noChangeAspect="1"/>
          </p:cNvPicPr>
          <p:nvPr>
            <p:ph idx="1"/>
          </p:nvPr>
        </p:nvPicPr>
        <p:blipFill>
          <a:blip r:embed="rId2" cstate="print"/>
          <a:srcRect/>
          <a:stretch>
            <a:fillRect/>
          </a:stretch>
        </p:blipFill>
        <p:spPr>
          <a:xfrm>
            <a:off x="179515" y="1196752"/>
            <a:ext cx="8712970" cy="5472606"/>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How do </a:t>
            </a:r>
            <a:r>
              <a:rPr lang="en-US" dirty="0" smtClean="0"/>
              <a:t>Classification Trees </a:t>
            </a:r>
            <a:r>
              <a:rPr lang="en-US" dirty="0"/>
              <a:t>work?</a:t>
            </a:r>
          </a:p>
        </p:txBody>
      </p:sp>
      <p:sp>
        <p:nvSpPr>
          <p:cNvPr id="3" name="Content Placeholder 2"/>
          <p:cNvSpPr txBox="1">
            <a:spLocks noGrp="1"/>
          </p:cNvSpPr>
          <p:nvPr>
            <p:ph idx="1"/>
          </p:nvPr>
        </p:nvSpPr>
        <p:spPr/>
        <p:txBody>
          <a:bodyPr/>
          <a:lstStyle/>
          <a:p>
            <a:pPr lvl="0"/>
            <a:r>
              <a:rPr lang="en-US"/>
              <a:t>Three steps are required to obtain a good classification tree:</a:t>
            </a:r>
            <a:br>
              <a:rPr lang="en-US"/>
            </a:br>
            <a:endParaRPr lang="en-US"/>
          </a:p>
          <a:p>
            <a:pPr marL="514350" lvl="0" indent="-514350">
              <a:lnSpc>
                <a:spcPct val="150000"/>
              </a:lnSpc>
              <a:buFont typeface="Calibri"/>
              <a:buAutoNum type="arabicPeriod"/>
            </a:pPr>
            <a:r>
              <a:rPr lang="en-US"/>
              <a:t>Creation </a:t>
            </a:r>
          </a:p>
          <a:p>
            <a:pPr marL="514350" lvl="0" indent="-514350">
              <a:lnSpc>
                <a:spcPct val="150000"/>
              </a:lnSpc>
              <a:buFont typeface="Calibri"/>
              <a:buAutoNum type="arabicPeriod"/>
            </a:pPr>
            <a:r>
              <a:rPr lang="en-US"/>
              <a:t>Pruning </a:t>
            </a:r>
          </a:p>
          <a:p>
            <a:pPr marL="514350" lvl="0" indent="-514350">
              <a:lnSpc>
                <a:spcPct val="150000"/>
              </a:lnSpc>
              <a:buFont typeface="Calibri"/>
              <a:buAutoNum type="arabicPeriod"/>
            </a:pPr>
            <a:r>
              <a:rPr lang="en-US"/>
              <a:t>Processing</a:t>
            </a:r>
          </a:p>
        </p:txBody>
      </p:sp>
      <p:pic>
        <p:nvPicPr>
          <p:cNvPr id="4" name="Picture 2"/>
          <p:cNvPicPr>
            <a:picLocks noChangeAspect="1"/>
          </p:cNvPicPr>
          <p:nvPr/>
        </p:nvPicPr>
        <p:blipFill>
          <a:blip r:embed="rId2" cstate="print"/>
          <a:srcRect/>
          <a:stretch>
            <a:fillRect/>
          </a:stretch>
        </p:blipFill>
        <p:spPr>
          <a:xfrm>
            <a:off x="3563892" y="2689113"/>
            <a:ext cx="5363916" cy="41579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Step 1: Creation</a:t>
            </a:r>
          </a:p>
        </p:txBody>
      </p:sp>
      <p:sp>
        <p:nvSpPr>
          <p:cNvPr id="3" name="Content Placeholder 2"/>
          <p:cNvSpPr txBox="1">
            <a:spLocks noGrp="1"/>
          </p:cNvSpPr>
          <p:nvPr>
            <p:ph idx="1"/>
          </p:nvPr>
        </p:nvSpPr>
        <p:spPr>
          <a:xfrm>
            <a:off x="395532" y="1268757"/>
            <a:ext cx="8291267" cy="5472610"/>
          </a:xfrm>
        </p:spPr>
        <p:txBody>
          <a:bodyPr/>
          <a:lstStyle/>
          <a:p>
            <a:pPr lvl="0">
              <a:lnSpc>
                <a:spcPct val="90000"/>
              </a:lnSpc>
              <a:spcBef>
                <a:spcPts val="600"/>
              </a:spcBef>
            </a:pPr>
            <a:r>
              <a:rPr lang="en-US" sz="2700"/>
              <a:t>A binary tree is grown top-down by splitting the source set into subsets based on an attribute value test.</a:t>
            </a:r>
          </a:p>
          <a:p>
            <a:pPr lvl="0">
              <a:lnSpc>
                <a:spcPct val="90000"/>
              </a:lnSpc>
              <a:spcBef>
                <a:spcPts val="600"/>
              </a:spcBef>
            </a:pPr>
            <a:r>
              <a:rPr lang="en-US" sz="2800"/>
              <a:t>The </a:t>
            </a:r>
            <a:r>
              <a:rPr lang="en-US" sz="2800" i="1"/>
              <a:t>best variable </a:t>
            </a:r>
            <a:r>
              <a:rPr lang="en-US" sz="2800"/>
              <a:t>to use in splitting the set of items is defined by how well the variable splits the set into homogeneous subsets that have the same value of the target variable.</a:t>
            </a:r>
          </a:p>
          <a:p>
            <a:pPr lvl="0">
              <a:lnSpc>
                <a:spcPct val="90000"/>
              </a:lnSpc>
              <a:spcBef>
                <a:spcPts val="600"/>
              </a:spcBef>
            </a:pPr>
            <a:r>
              <a:rPr lang="en-US" sz="2800"/>
              <a:t>Different algorithms use different formulae for measuring "best“.</a:t>
            </a:r>
          </a:p>
          <a:p>
            <a:pPr marL="0" lvl="0" indent="0">
              <a:lnSpc>
                <a:spcPct val="90000"/>
              </a:lnSpc>
              <a:spcBef>
                <a:spcPts val="600"/>
              </a:spcBef>
              <a:buNone/>
            </a:pPr>
            <a:r>
              <a:rPr lang="en-US" sz="2400"/>
              <a:t>Example to test node impurity “the Gini coefficient”:</a:t>
            </a:r>
            <a:r>
              <a:rPr lang="en-US" sz="2800"/>
              <a:t/>
            </a:r>
            <a:br>
              <a:rPr lang="en-US" sz="2800"/>
            </a:br>
            <a:r>
              <a:rPr lang="en-US" sz="2800"/>
              <a:t> </a:t>
            </a:r>
          </a:p>
          <a:p>
            <a:pPr marL="0" lvl="0" indent="0">
              <a:lnSpc>
                <a:spcPct val="90000"/>
              </a:lnSpc>
              <a:spcBef>
                <a:spcPts val="600"/>
              </a:spcBef>
              <a:buNone/>
            </a:pPr>
            <a:endParaRPr lang="en-US" sz="1400"/>
          </a:p>
          <a:p>
            <a:pPr lvl="0">
              <a:lnSpc>
                <a:spcPct val="90000"/>
              </a:lnSpc>
              <a:spcBef>
                <a:spcPts val="600"/>
              </a:spcBef>
              <a:buFont typeface="Wingdings" pitchFamily="2"/>
              <a:buChar char="v"/>
            </a:pPr>
            <a:r>
              <a:rPr lang="en-US" sz="1200"/>
              <a:t>It reaches its minimum (zero) when all cases in the node fall into a single target category.</a:t>
            </a:r>
          </a:p>
          <a:p>
            <a:pPr lvl="0">
              <a:buFont typeface="Wingdings" pitchFamily="2"/>
              <a:buChar char="v"/>
            </a:pPr>
            <a:r>
              <a:rPr lang="en-US" sz="1200"/>
              <a:t>To compute Gini impurity for a set of items, suppose y takes on values in {1, 2, ..., m}, and let f</a:t>
            </a:r>
            <a:r>
              <a:rPr lang="en-US" sz="1200" baseline="-25000"/>
              <a:t>i</a:t>
            </a:r>
            <a:r>
              <a:rPr lang="en-US" sz="1200"/>
              <a:t> = the fraction of items labeled with value i in the set.</a:t>
            </a:r>
          </a:p>
          <a:p>
            <a:pPr lvl="0">
              <a:buFont typeface="Wingdings" pitchFamily="2"/>
              <a:buChar char="v"/>
            </a:pPr>
            <a:r>
              <a:rPr lang="en-US" sz="1200"/>
              <a:t>The Gini index is a measure of impurity for a given node that is at a maximum when all observations are equally distributed among all classes</a:t>
            </a:r>
          </a:p>
          <a:p>
            <a:pPr marL="0" lvl="0" indent="0">
              <a:lnSpc>
                <a:spcPct val="90000"/>
              </a:lnSpc>
              <a:spcBef>
                <a:spcPts val="600"/>
              </a:spcBef>
              <a:buNone/>
            </a:pPr>
            <a:endParaRPr lang="en-US" sz="2700"/>
          </a:p>
        </p:txBody>
      </p:sp>
      <p:pic>
        <p:nvPicPr>
          <p:cNvPr id="4" name="Picture 3" descr="I_{G}(f) = \sum_{i=1}^{m} f_i (1-f_i) = \sum_{i=1}^{m} (f_i - {f_i}^2) = \sum_{i=1}^m f_i - \sum_{i=1}^{m} {f_i}^2 = 1 - \sum^{m}_{i=1} {f_i}^{2}"/>
          <p:cNvPicPr>
            <a:picLocks noChangeAspect="1"/>
          </p:cNvPicPr>
          <p:nvPr/>
        </p:nvPicPr>
        <p:blipFill>
          <a:blip r:embed="rId2" cstate="print"/>
          <a:srcRect/>
          <a:stretch>
            <a:fillRect/>
          </a:stretch>
        </p:blipFill>
        <p:spPr>
          <a:xfrm>
            <a:off x="2423452" y="5085179"/>
            <a:ext cx="5353053" cy="45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Step 1: Creation</a:t>
            </a:r>
          </a:p>
        </p:txBody>
      </p:sp>
      <p:pic>
        <p:nvPicPr>
          <p:cNvPr id="3" name="Content Placeholder 2"/>
          <p:cNvPicPr>
            <a:picLocks noGrp="1" noChangeAspect="1"/>
          </p:cNvPicPr>
          <p:nvPr>
            <p:ph idx="1"/>
          </p:nvPr>
        </p:nvPicPr>
        <p:blipFill>
          <a:blip r:embed="rId2" cstate="print"/>
          <a:srcRect/>
          <a:stretch>
            <a:fillRect/>
          </a:stretch>
        </p:blipFill>
        <p:spPr>
          <a:xfrm>
            <a:off x="2339748" y="1628802"/>
            <a:ext cx="4761390" cy="3792044"/>
          </a:xfrm>
        </p:spPr>
      </p:pic>
      <p:sp>
        <p:nvSpPr>
          <p:cNvPr id="4" name="Rectangle 4"/>
          <p:cNvSpPr/>
          <p:nvPr/>
        </p:nvSpPr>
        <p:spPr>
          <a:xfrm>
            <a:off x="504392" y="5517233"/>
            <a:ext cx="8208916" cy="1200332"/>
          </a:xfrm>
          <a:prstGeom prst="rect">
            <a:avLst/>
          </a:prstGeom>
          <a:noFill/>
          <a:ln>
            <a:noFill/>
            <a:prstDash val="solid"/>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Root node of the tree (F)</a:t>
            </a:r>
          </a:p>
          <a:p>
            <a:pPr marL="285750" marR="0" lvl="0" indent="-285750"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Node: a point where a branch starts or ends (A,B,C,D,E,G,H,I)</a:t>
            </a:r>
          </a:p>
          <a:p>
            <a:pPr marL="285750" marR="0" lvl="0" indent="-285750"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Branch: conjunction of features that lead to the labels</a:t>
            </a:r>
          </a:p>
          <a:p>
            <a:pPr marL="285750" marR="0" lvl="0" indent="-285750"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Leaf or terminal node: the class label (A,C,E,H)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1678</Words>
  <Application>Microsoft Office PowerPoint</Application>
  <PresentationFormat>On-screen Show (4:3)</PresentationFormat>
  <Paragraphs>430</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Classification Trees</vt:lpstr>
      <vt:lpstr>Today’s Schedule</vt:lpstr>
      <vt:lpstr>Explanation to the method</vt:lpstr>
      <vt:lpstr>What are Classification Trees?</vt:lpstr>
      <vt:lpstr>What are Classification Trees used for?</vt:lpstr>
      <vt:lpstr>Classification Tree at a glance</vt:lpstr>
      <vt:lpstr>How do Classification Trees work?</vt:lpstr>
      <vt:lpstr>Step 1: Creation</vt:lpstr>
      <vt:lpstr>Step 1: Creation</vt:lpstr>
      <vt:lpstr>Step 1: Creation</vt:lpstr>
      <vt:lpstr>Step 2: Pruning</vt:lpstr>
      <vt:lpstr>Step 3: Processing</vt:lpstr>
      <vt:lpstr>PowerPoint Presentation</vt:lpstr>
      <vt:lpstr>Advantages (+) of the Classification Trees</vt:lpstr>
      <vt:lpstr>Advantages (+) of the Classification Trees</vt:lpstr>
      <vt:lpstr>Disadvantages (-) of the Classification Trees</vt:lpstr>
      <vt:lpstr>Disadvantages (-) of the Classification Trees</vt:lpstr>
      <vt:lpstr>Sum up</vt:lpstr>
      <vt:lpstr>Application of the method to a simple case</vt:lpstr>
      <vt:lpstr>Classification Tree Application to Simple Example: Obama-Clinton Divide</vt:lpstr>
      <vt:lpstr>Obama-Clinton Divide</vt:lpstr>
      <vt:lpstr>Obama-Clinton Divide</vt:lpstr>
      <vt:lpstr>Obama-Clinton Divide</vt:lpstr>
      <vt:lpstr>Real life applications of the method</vt:lpstr>
      <vt:lpstr>The use of Classification Trees in Clinical Epidemiology</vt:lpstr>
      <vt:lpstr>Why Classification Trees?</vt:lpstr>
      <vt:lpstr>The use of Classification Trees in Clinical Epidemiology</vt:lpstr>
      <vt:lpstr>Problems with Classification Trees in Clinical Epidemiology</vt:lpstr>
      <vt:lpstr>Problems with Classification Trees in Clinical Epidemiology</vt:lpstr>
      <vt:lpstr>Problems with Classification Trees in Clinical Epidemiology</vt:lpstr>
      <vt:lpstr>Analysis of the case study</vt:lpstr>
      <vt:lpstr>The Case</vt:lpstr>
      <vt:lpstr>Descriptive Statistics</vt:lpstr>
      <vt:lpstr>Histogram</vt:lpstr>
      <vt:lpstr>Correlation Matrix</vt:lpstr>
      <vt:lpstr>Step 1: Construction</vt:lpstr>
      <vt:lpstr>Step 1: Construction</vt:lpstr>
      <vt:lpstr>Step 2: Pruning</vt:lpstr>
      <vt:lpstr>The Complexity Parameter</vt:lpstr>
      <vt:lpstr>The Complexity Parameter</vt:lpstr>
      <vt:lpstr>The Complexity parameter</vt:lpstr>
      <vt:lpstr>Step 2: Pruning – No Weights</vt:lpstr>
      <vt:lpstr>Pruned Tree without weights at a glance</vt:lpstr>
      <vt:lpstr>Classification Matrix</vt:lpstr>
      <vt:lpstr>Lift Chart Tree without weights</vt:lpstr>
      <vt:lpstr>Step 2: Pruning – With Weights</vt:lpstr>
      <vt:lpstr>Pruned Tree with weights at a glance</vt:lpstr>
      <vt:lpstr>Classification Matrix</vt:lpstr>
      <vt:lpstr>Lift Chart Tree with weights</vt:lpstr>
      <vt:lpstr>Conclusion</vt:lpstr>
      <vt:lpstr>Quantifying</vt:lpstr>
      <vt:lpstr>Further suggestions</vt:lpstr>
      <vt:lpstr>Further Suggestions: Questionnaire</vt:lpstr>
      <vt:lpstr>Further Suggestions: Catalogue Differentiation</vt:lpstr>
      <vt:lpstr>Questions??</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trees</dc:title>
  <dc:creator>eugorl</dc:creator>
  <cp:lastModifiedBy>Kuba Romaszewski</cp:lastModifiedBy>
  <cp:revision>68</cp:revision>
  <dcterms:created xsi:type="dcterms:W3CDTF">2012-09-28T13:26:29Z</dcterms:created>
  <dcterms:modified xsi:type="dcterms:W3CDTF">2012-10-03T18:48:09Z</dcterms:modified>
</cp:coreProperties>
</file>