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7"/>
  </p:notesMasterIdLst>
  <p:sldIdLst>
    <p:sldId id="277" r:id="rId2"/>
    <p:sldId id="278" r:id="rId3"/>
    <p:sldId id="370" r:id="rId4"/>
    <p:sldId id="256" r:id="rId5"/>
    <p:sldId id="381" r:id="rId6"/>
    <p:sldId id="382" r:id="rId7"/>
    <p:sldId id="274" r:id="rId8"/>
    <p:sldId id="275" r:id="rId9"/>
    <p:sldId id="276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279" r:id="rId20"/>
    <p:sldId id="280" r:id="rId21"/>
    <p:sldId id="281" r:id="rId22"/>
    <p:sldId id="449" r:id="rId23"/>
    <p:sldId id="448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374" r:id="rId34"/>
    <p:sldId id="375" r:id="rId35"/>
    <p:sldId id="294" r:id="rId36"/>
    <p:sldId id="376" r:id="rId37"/>
    <p:sldId id="392" r:id="rId38"/>
    <p:sldId id="393" r:id="rId39"/>
    <p:sldId id="394" r:id="rId40"/>
    <p:sldId id="395" r:id="rId41"/>
    <p:sldId id="371" r:id="rId42"/>
    <p:sldId id="372" r:id="rId43"/>
    <p:sldId id="298" r:id="rId44"/>
    <p:sldId id="296" r:id="rId45"/>
    <p:sldId id="297" r:id="rId46"/>
    <p:sldId id="369" r:id="rId47"/>
    <p:sldId id="450" r:id="rId48"/>
    <p:sldId id="299" r:id="rId49"/>
    <p:sldId id="300" r:id="rId50"/>
    <p:sldId id="301" r:id="rId51"/>
    <p:sldId id="302" r:id="rId52"/>
    <p:sldId id="303" r:id="rId53"/>
    <p:sldId id="304" r:id="rId54"/>
    <p:sldId id="396" r:id="rId55"/>
    <p:sldId id="397" r:id="rId56"/>
    <p:sldId id="398" r:id="rId57"/>
    <p:sldId id="399" r:id="rId58"/>
    <p:sldId id="400" r:id="rId59"/>
    <p:sldId id="401" r:id="rId60"/>
    <p:sldId id="402" r:id="rId61"/>
    <p:sldId id="403" r:id="rId62"/>
    <p:sldId id="404" r:id="rId63"/>
    <p:sldId id="405" r:id="rId64"/>
    <p:sldId id="406" r:id="rId65"/>
    <p:sldId id="407" r:id="rId66"/>
    <p:sldId id="408" r:id="rId67"/>
    <p:sldId id="409" r:id="rId68"/>
    <p:sldId id="410" r:id="rId69"/>
    <p:sldId id="411" r:id="rId70"/>
    <p:sldId id="412" r:id="rId71"/>
    <p:sldId id="413" r:id="rId72"/>
    <p:sldId id="414" r:id="rId73"/>
    <p:sldId id="415" r:id="rId74"/>
    <p:sldId id="416" r:id="rId75"/>
    <p:sldId id="417" r:id="rId76"/>
    <p:sldId id="418" r:id="rId77"/>
    <p:sldId id="419" r:id="rId78"/>
    <p:sldId id="420" r:id="rId79"/>
    <p:sldId id="421" r:id="rId80"/>
    <p:sldId id="422" r:id="rId81"/>
    <p:sldId id="423" r:id="rId82"/>
    <p:sldId id="424" r:id="rId83"/>
    <p:sldId id="425" r:id="rId84"/>
    <p:sldId id="426" r:id="rId85"/>
    <p:sldId id="427" r:id="rId86"/>
    <p:sldId id="428" r:id="rId87"/>
    <p:sldId id="429" r:id="rId88"/>
    <p:sldId id="430" r:id="rId89"/>
    <p:sldId id="431" r:id="rId90"/>
    <p:sldId id="432" r:id="rId91"/>
    <p:sldId id="433" r:id="rId92"/>
    <p:sldId id="434" r:id="rId93"/>
    <p:sldId id="435" r:id="rId94"/>
    <p:sldId id="436" r:id="rId95"/>
    <p:sldId id="437" r:id="rId96"/>
    <p:sldId id="438" r:id="rId97"/>
    <p:sldId id="439" r:id="rId98"/>
    <p:sldId id="440" r:id="rId99"/>
    <p:sldId id="441" r:id="rId100"/>
    <p:sldId id="442" r:id="rId101"/>
    <p:sldId id="443" r:id="rId102"/>
    <p:sldId id="444" r:id="rId103"/>
    <p:sldId id="445" r:id="rId104"/>
    <p:sldId id="446" r:id="rId105"/>
    <p:sldId id="447" r:id="rId106"/>
    <p:sldId id="338" r:id="rId107"/>
    <p:sldId id="339" r:id="rId108"/>
    <p:sldId id="451" r:id="rId109"/>
    <p:sldId id="341" r:id="rId110"/>
    <p:sldId id="342" r:id="rId111"/>
    <p:sldId id="343" r:id="rId112"/>
    <p:sldId id="344" r:id="rId113"/>
    <p:sldId id="366" r:id="rId114"/>
    <p:sldId id="378" r:id="rId115"/>
    <p:sldId id="345" r:id="rId116"/>
    <p:sldId id="377" r:id="rId117"/>
    <p:sldId id="347" r:id="rId118"/>
    <p:sldId id="348" r:id="rId119"/>
    <p:sldId id="350" r:id="rId120"/>
    <p:sldId id="354" r:id="rId121"/>
    <p:sldId id="356" r:id="rId122"/>
    <p:sldId id="357" r:id="rId123"/>
    <p:sldId id="358" r:id="rId124"/>
    <p:sldId id="359" r:id="rId125"/>
    <p:sldId id="360" r:id="rId126"/>
    <p:sldId id="361" r:id="rId127"/>
    <p:sldId id="379" r:id="rId128"/>
    <p:sldId id="380" r:id="rId129"/>
    <p:sldId id="363" r:id="rId130"/>
    <p:sldId id="364" r:id="rId131"/>
    <p:sldId id="452" r:id="rId132"/>
    <p:sldId id="453" r:id="rId133"/>
    <p:sldId id="454" r:id="rId134"/>
    <p:sldId id="455" r:id="rId135"/>
    <p:sldId id="373" r:id="rId1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59" autoAdjust="0"/>
    <p:restoredTop sz="94660"/>
  </p:normalViewPr>
  <p:slideViewPr>
    <p:cSldViewPr>
      <p:cViewPr>
        <p:scale>
          <a:sx n="70" d="100"/>
          <a:sy n="70" d="100"/>
        </p:scale>
        <p:origin x="-145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536D6-9C8E-47AC-990B-7E3800DBFAFB}" type="datetimeFigureOut">
              <a:rPr lang="nl-NL" smtClean="0"/>
              <a:pPr/>
              <a:t>27-9-2012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6A80F-E739-4956-BCBC-0C9B681169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88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8.3 </a:t>
            </a:r>
            <a:r>
              <a:rPr lang="en-US" dirty="0" err="1" smtClean="0"/>
              <a:t>formule</a:t>
            </a:r>
            <a:r>
              <a:rPr lang="en-US" dirty="0" smtClean="0"/>
              <a:t> </a:t>
            </a:r>
            <a:r>
              <a:rPr lang="en-US" dirty="0" err="1" smtClean="0"/>
              <a:t>neerzetten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A80F-E739-4956-BCBC-0C9B68116967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54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onicspirit.com/blog/2012/01/16/cosine-similarity-euclidean-distance.html" TargetMode="External"/><Relationship Id="rId2" Type="http://schemas.openxmlformats.org/officeDocument/2006/relationships/hyperlink" Target="http://saravananthirumuruganathan.wordpress.com/2010/05/17/a-detailed-introduction-to-k-nearest-neighbor-knn-algorith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pdf/10.1175/JAMC-D-11-02.1" TargetMode="External"/><Relationship Id="rId2" Type="http://schemas.openxmlformats.org/officeDocument/2006/relationships/hyperlink" Target="http://bionicspirit.com/blog/2012/02/09/howto-build-naive-bayes-classifier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K-nearest neighbor &amp; Naive Bayes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Sven Kouwenhoven</a:t>
            </a:r>
          </a:p>
          <a:p>
            <a:r>
              <a:rPr lang="en-US" dirty="0" smtClean="0"/>
              <a:t>Adam </a:t>
            </a:r>
            <a:r>
              <a:rPr lang="en-US" dirty="0" err="1" smtClean="0"/>
              <a:t>Swarek</a:t>
            </a:r>
            <a:endParaRPr lang="en-US" dirty="0" smtClean="0"/>
          </a:p>
          <a:p>
            <a:r>
              <a:rPr lang="en-US" dirty="0" smtClean="0"/>
              <a:t>Chantal </a:t>
            </a:r>
            <a:r>
              <a:rPr lang="en-US" dirty="0" err="1" smtClean="0"/>
              <a:t>Choufoer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588224" y="8367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27-09-2012</a:t>
            </a:r>
          </a:p>
          <a:p>
            <a:r>
              <a:rPr lang="en-US" dirty="0" smtClean="0"/>
              <a:t>Data mining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01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Which one actually is the nearest neghbour?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The one that basically is the closest - most frequently euclidean distance used to measure it:</a:t>
            </a:r>
          </a:p>
          <a:p>
            <a:endParaRPr lang="pl-PL" dirty="0" smtClean="0"/>
          </a:p>
          <a:p>
            <a:endParaRPr lang="pl-PL" dirty="0" smtClean="0"/>
          </a:p>
          <a:p>
            <a:pPr lvl="3"/>
            <a:endParaRPr lang="pl-PL" dirty="0" smtClean="0"/>
          </a:p>
          <a:p>
            <a:pPr lvl="3"/>
            <a:endParaRPr lang="pl-PL" dirty="0" smtClean="0"/>
          </a:p>
          <a:p>
            <a:pPr lvl="3"/>
            <a:r>
              <a:rPr lang="pl-PL" dirty="0" smtClean="0"/>
              <a:t>p – </a:t>
            </a:r>
          </a:p>
          <a:p>
            <a:pPr lvl="3"/>
            <a:r>
              <a:rPr lang="pl-PL" dirty="0" smtClean="0"/>
              <a:t>X –</a:t>
            </a:r>
          </a:p>
          <a:p>
            <a:pPr lvl="3"/>
            <a:r>
              <a:rPr lang="pl-PL" dirty="0" smtClean="0"/>
              <a:t>U - </a:t>
            </a:r>
          </a:p>
          <a:p>
            <a:endParaRPr lang="pl-PL" dirty="0" smtClean="0"/>
          </a:p>
          <a:p>
            <a:r>
              <a:rPr lang="pl-PL" dirty="0" smtClean="0"/>
              <a:t>A lot of other variations </a:t>
            </a:r>
          </a:p>
          <a:p>
            <a:r>
              <a:rPr lang="pl-PL" dirty="0" smtClean="0"/>
              <a:t>E.g </a:t>
            </a:r>
          </a:p>
          <a:p>
            <a:pPr lvl="1"/>
            <a:r>
              <a:rPr lang="pl-PL" dirty="0" smtClean="0"/>
              <a:t>Different weights </a:t>
            </a:r>
          </a:p>
          <a:p>
            <a:pPr lvl="1"/>
            <a:r>
              <a:rPr lang="pl-PL" dirty="0" smtClean="0"/>
              <a:t>Other types of distance measures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590800"/>
            <a:ext cx="554355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Step 1 – calculate probability so that: </a:t>
            </a:r>
          </a:p>
          <a:p>
            <a:pPr lvl="1">
              <a:buNone/>
            </a:pPr>
            <a:endParaRPr lang="pl-PL" dirty="0" smtClean="0"/>
          </a:p>
          <a:p>
            <a:pPr lvl="1">
              <a:buNone/>
            </a:pPr>
            <a:r>
              <a:rPr lang="pl-PL" dirty="0" smtClean="0"/>
              <a:t>P x (Revenue) – Cost &lt; 0</a:t>
            </a:r>
          </a:p>
          <a:p>
            <a:pPr lvl="1">
              <a:buNone/>
            </a:pPr>
            <a:r>
              <a:rPr lang="pl-PL" dirty="0" smtClean="0"/>
              <a:t>( cost of sending catalouge is less then expected revenue ) </a:t>
            </a:r>
          </a:p>
          <a:p>
            <a:pPr lvl="1">
              <a:buNone/>
            </a:pPr>
            <a:r>
              <a:rPr lang="pl-PL" dirty="0" smtClean="0"/>
              <a:t>Px18 – 3 = 0 </a:t>
            </a:r>
          </a:p>
          <a:p>
            <a:pPr lvl="1">
              <a:buNone/>
            </a:pPr>
            <a:r>
              <a:rPr lang="pl-PL" dirty="0" smtClean="0"/>
              <a:t>P = 0.167</a:t>
            </a:r>
          </a:p>
          <a:p>
            <a:pPr lvl="1"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Step 2 ( apply to both combinations ) </a:t>
            </a:r>
          </a:p>
          <a:p>
            <a:pPr lvl="1">
              <a:buNone/>
            </a:pPr>
            <a:r>
              <a:rPr lang="pl-PL" dirty="0" smtClean="0"/>
              <a:t>We send catalogues to those that have the probability of being a donator 0.167 or higher (check the lift chart)</a:t>
            </a:r>
          </a:p>
          <a:p>
            <a:pPr lvl="1">
              <a:buNone/>
            </a:pPr>
            <a:r>
              <a:rPr lang="pl-PL" dirty="0" smtClean="0"/>
              <a:t>Case 1 ( catalogues sent:2674 donators:1255 </a:t>
            </a:r>
          </a:p>
          <a:p>
            <a:pPr lvl="1">
              <a:buNone/>
            </a:pPr>
            <a:r>
              <a:rPr lang="pl-PL" dirty="0" smtClean="0"/>
              <a:t>		1260* € 18 – (2674* € 3) = € 14568</a:t>
            </a:r>
          </a:p>
          <a:p>
            <a:pPr lvl="1">
              <a:buNone/>
            </a:pPr>
            <a:r>
              <a:rPr lang="pl-PL" dirty="0" smtClean="0"/>
              <a:t>Case 2 ( catalogues sent:2498 donators:1206 </a:t>
            </a:r>
          </a:p>
          <a:p>
            <a:pPr marL="342900" lvl="1" indent="-342900">
              <a:buNone/>
            </a:pPr>
            <a:r>
              <a:rPr lang="pl-PL" dirty="0" smtClean="0"/>
              <a:t>		1206* € 18 – (2498* € 3) = € 14214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Current profit: € 13068</a:t>
            </a:r>
          </a:p>
          <a:p>
            <a:endParaRPr lang="pl-PL" dirty="0" smtClean="0"/>
          </a:p>
          <a:p>
            <a:r>
              <a:rPr lang="pl-PL" dirty="0" smtClean="0"/>
              <a:t>Best alternative- profit: € 14568 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We earn exactly € 1500 extra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Does it make sense to use these method for charity case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YES </a:t>
            </a:r>
          </a:p>
          <a:p>
            <a:endParaRPr lang="pl-PL" dirty="0" smtClean="0"/>
          </a:p>
          <a:p>
            <a:r>
              <a:rPr lang="pl-PL" dirty="0" smtClean="0"/>
              <a:t>Why ? </a:t>
            </a:r>
          </a:p>
          <a:p>
            <a:endParaRPr lang="pl-PL" dirty="0" smtClean="0"/>
          </a:p>
          <a:p>
            <a:r>
              <a:rPr lang="pl-PL" dirty="0" smtClean="0"/>
              <a:t>We may earn 1500 euro more.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Is there anything more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pl-PL" dirty="0" smtClean="0"/>
          </a:p>
          <a:p>
            <a:r>
              <a:rPr lang="pl-PL" dirty="0" smtClean="0"/>
              <a:t>It is possible that the catalogue is more expensive – the more expensive it is, the bigger the payoff for using the method</a:t>
            </a:r>
          </a:p>
          <a:p>
            <a:endParaRPr lang="pl-PL" dirty="0" smtClean="0"/>
          </a:p>
          <a:p>
            <a:r>
              <a:rPr lang="pl-PL" dirty="0" smtClean="0"/>
              <a:t>Yep, this is a very deterministic approach 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But knowing this, you might want to rethink the marketing strategy and use the money more wisely, and not send it to guys who are not likely to donate.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Conclusions after k-nn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Applying the k-nn method and using the optimise model, we may predict if the person will or will not be a donator after the next mailing </a:t>
            </a:r>
            <a:endParaRPr lang="en-US" dirty="0" smtClean="0"/>
          </a:p>
          <a:p>
            <a:r>
              <a:rPr lang="pl-PL" dirty="0" smtClean="0"/>
              <a:t>Applying this method can either save us money or let us spend it more wisely </a:t>
            </a:r>
          </a:p>
          <a:p>
            <a:r>
              <a:rPr lang="pl-PL" dirty="0" smtClean="0"/>
              <a:t>After the next mailing the training dataset can be easily extended with the new records  ( no new eqatiuon has to be developed )  </a:t>
            </a:r>
          </a:p>
          <a:p>
            <a:r>
              <a:rPr lang="pl-PL" dirty="0" smtClean="0"/>
              <a:t>The most important variables to classify as donator or non-donator with k-nn are </a:t>
            </a:r>
            <a:r>
              <a:rPr lang="en-US" dirty="0" smtClean="0"/>
              <a:t>TIMELR,TIMECL,FRQRES,AVGDON</a:t>
            </a:r>
            <a:endParaRPr lang="pl-PL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 </a:t>
            </a:r>
            <a:r>
              <a:rPr lang="nl-NL" dirty="0" err="1"/>
              <a:t>Recap</a:t>
            </a:r>
            <a:r>
              <a:rPr lang="nl-NL" dirty="0"/>
              <a:t> of the </a:t>
            </a:r>
            <a:r>
              <a:rPr lang="nl-NL" dirty="0" err="1" smtClean="0"/>
              <a:t>method</a:t>
            </a:r>
            <a:r>
              <a:rPr lang="nl-NL" dirty="0" smtClean="0"/>
              <a:t> </a:t>
            </a:r>
            <a:r>
              <a:rPr lang="nl-NL" dirty="0" err="1" smtClean="0"/>
              <a:t>Naive</a:t>
            </a:r>
            <a:r>
              <a:rPr lang="nl-NL" dirty="0" smtClean="0"/>
              <a:t> </a:t>
            </a:r>
            <a:r>
              <a:rPr lang="nl-NL" dirty="0" err="1" smtClean="0"/>
              <a:t>Bayes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Classifying method</a:t>
            </a:r>
          </a:p>
          <a:p>
            <a:pPr marL="0" indent="0">
              <a:buNone/>
            </a:pPr>
            <a:r>
              <a:rPr lang="en-US" sz="2400" dirty="0" smtClean="0"/>
              <a:t>Identifying records belonging to a particular class of interest</a:t>
            </a:r>
          </a:p>
          <a:p>
            <a:r>
              <a:rPr lang="en-US" dirty="0" smtClean="0"/>
              <a:t>Incorporate the concept of </a:t>
            </a:r>
            <a:r>
              <a:rPr lang="en-US" b="1" dirty="0" smtClean="0"/>
              <a:t>conditional probability</a:t>
            </a:r>
          </a:p>
          <a:p>
            <a:r>
              <a:rPr lang="en-US" dirty="0" smtClean="0"/>
              <a:t>Uses categorical predictors</a:t>
            </a:r>
          </a:p>
        </p:txBody>
      </p:sp>
    </p:spTree>
    <p:extLst>
      <p:ext uri="{BB962C8B-B14F-4D97-AF65-F5344CB8AC3E}">
        <p14:creationId xmlns:p14="http://schemas.microsoft.com/office/powerpoint/2010/main" val="28018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apply Naive base to the case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3568" y="1988840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Naive Bayes works only with </a:t>
            </a:r>
            <a:r>
              <a:rPr lang="en-US" sz="2800" b="1" dirty="0" smtClean="0"/>
              <a:t>categorical predictors </a:t>
            </a:r>
          </a:p>
          <a:p>
            <a:r>
              <a:rPr lang="en-US" sz="2800" i="1" dirty="0" smtClean="0"/>
              <a:t>If</a:t>
            </a:r>
            <a:r>
              <a:rPr lang="en-US" sz="2800" dirty="0" smtClean="0"/>
              <a:t> we have numerical predictors, then they must be binned and converted to categorical predictors</a:t>
            </a:r>
          </a:p>
          <a:p>
            <a:endParaRPr lang="en-US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8466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How do we apply Naive base to the case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</a:rPr>
              <a:t>P(C</a:t>
            </a:r>
            <a:r>
              <a:rPr lang="en-US" sz="1400" dirty="0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|x</a:t>
            </a:r>
            <a:r>
              <a:rPr lang="en-US" sz="1600" dirty="0">
                <a:solidFill>
                  <a:prstClr val="black"/>
                </a:solidFill>
              </a:rPr>
              <a:t>1</a:t>
            </a:r>
            <a:r>
              <a:rPr lang="en-US" sz="2400" dirty="0">
                <a:solidFill>
                  <a:prstClr val="black"/>
                </a:solidFill>
              </a:rPr>
              <a:t>,….,</a:t>
            </a:r>
            <a:r>
              <a:rPr lang="en-US" sz="2400" dirty="0" err="1">
                <a:solidFill>
                  <a:prstClr val="black"/>
                </a:solidFill>
              </a:rPr>
              <a:t>x</a:t>
            </a:r>
            <a:r>
              <a:rPr lang="en-US" sz="1600" dirty="0" err="1">
                <a:solidFill>
                  <a:prstClr val="black"/>
                </a:solidFill>
              </a:rPr>
              <a:t>p</a:t>
            </a:r>
            <a:r>
              <a:rPr lang="en-US" sz="2400" dirty="0">
                <a:solidFill>
                  <a:prstClr val="black"/>
                </a:solidFill>
              </a:rPr>
              <a:t>) ; </a:t>
            </a:r>
            <a:r>
              <a:rPr lang="en-US" sz="1800" dirty="0">
                <a:solidFill>
                  <a:prstClr val="black"/>
                </a:solidFill>
              </a:rPr>
              <a:t>The probability  of the record belonging to class </a:t>
            </a:r>
            <a:r>
              <a:rPr lang="en-US" sz="1600" dirty="0">
                <a:solidFill>
                  <a:prstClr val="black"/>
                </a:solidFill>
              </a:rPr>
              <a:t>I </a:t>
            </a:r>
            <a:r>
              <a:rPr lang="en-US" sz="1800" dirty="0">
                <a:solidFill>
                  <a:prstClr val="black"/>
                </a:solidFill>
              </a:rPr>
              <a:t>given that its predictor values take on the values x</a:t>
            </a:r>
            <a:r>
              <a:rPr lang="en-US" sz="1600" dirty="0">
                <a:solidFill>
                  <a:prstClr val="black"/>
                </a:solidFill>
              </a:rPr>
              <a:t>1</a:t>
            </a:r>
            <a:r>
              <a:rPr lang="en-US" sz="1800" dirty="0">
                <a:solidFill>
                  <a:prstClr val="black"/>
                </a:solidFill>
              </a:rPr>
              <a:t>,….</a:t>
            </a:r>
            <a:r>
              <a:rPr lang="en-US" sz="1800" dirty="0" err="1">
                <a:solidFill>
                  <a:prstClr val="black"/>
                </a:solidFill>
              </a:rPr>
              <a:t>x</a:t>
            </a:r>
            <a:r>
              <a:rPr lang="en-US" sz="1600" dirty="0" err="1">
                <a:solidFill>
                  <a:prstClr val="black"/>
                </a:solidFill>
              </a:rPr>
              <a:t>p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400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0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       Results of the application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to choose K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No single way to do this</a:t>
            </a:r>
          </a:p>
          <a:p>
            <a:r>
              <a:rPr lang="pl-PL" dirty="0" smtClean="0"/>
              <a:t>Not too high</a:t>
            </a:r>
          </a:p>
          <a:p>
            <a:pPr lvl="1"/>
            <a:r>
              <a:rPr lang="pl-PL" dirty="0" smtClean="0"/>
              <a:t>Otherwise you will not capture the local structure of data, which is one of the biggest advantages of k-nn</a:t>
            </a:r>
          </a:p>
          <a:p>
            <a:r>
              <a:rPr lang="pl-PL" dirty="0" smtClean="0"/>
              <a:t>Not too low</a:t>
            </a:r>
          </a:p>
          <a:p>
            <a:pPr lvl="1"/>
            <a:r>
              <a:rPr lang="pl-PL" dirty="0" smtClean="0"/>
              <a:t>Otherwise you will capture the noise in the data .</a:t>
            </a:r>
          </a:p>
          <a:p>
            <a:pPr lvl="1">
              <a:buNone/>
            </a:pPr>
            <a:endParaRPr lang="pl-PL" dirty="0" smtClean="0"/>
          </a:p>
          <a:p>
            <a:r>
              <a:rPr lang="pl-PL" dirty="0" smtClean="0"/>
              <a:t>So what to do ? </a:t>
            </a:r>
          </a:p>
          <a:p>
            <a:r>
              <a:rPr lang="pl-PL" dirty="0" smtClean="0"/>
              <a:t>Play with different values of k and see what gives you the most satisfying result</a:t>
            </a:r>
          </a:p>
          <a:p>
            <a:r>
              <a:rPr lang="pl-PL" dirty="0" smtClean="0"/>
              <a:t>Avoid the values of k and multiples of kthat equal the number of possible outcomes of the predicted variables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nl-NL" dirty="0" smtClean="0"/>
              <a:t>Model </a:t>
            </a:r>
            <a:r>
              <a:rPr lang="nl-NL" dirty="0" err="1" smtClean="0"/>
              <a:t>with</a:t>
            </a:r>
            <a:r>
              <a:rPr lang="nl-NL" dirty="0" smtClean="0"/>
              <a:t> all variables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539980" cy="257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395536" y="4221088"/>
            <a:ext cx="8229600" cy="2365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800" dirty="0" smtClean="0"/>
              <a:t>We </a:t>
            </a:r>
            <a:r>
              <a:rPr lang="nl-NL" sz="2800" dirty="0" err="1" smtClean="0"/>
              <a:t>connected</a:t>
            </a:r>
            <a:r>
              <a:rPr lang="nl-NL" sz="2800" dirty="0" smtClean="0"/>
              <a:t> the training data set to the </a:t>
            </a:r>
            <a:r>
              <a:rPr lang="nl-NL" sz="2800" dirty="0" err="1" smtClean="0"/>
              <a:t>naive</a:t>
            </a:r>
            <a:r>
              <a:rPr lang="nl-NL" sz="2800" dirty="0" smtClean="0"/>
              <a:t> Bayes operator. The </a:t>
            </a:r>
            <a:r>
              <a:rPr lang="nl-NL" sz="2800" dirty="0" err="1" smtClean="0"/>
              <a:t>apply</a:t>
            </a:r>
            <a:r>
              <a:rPr lang="nl-NL" sz="2800" dirty="0" smtClean="0"/>
              <a:t> model operator </a:t>
            </a:r>
            <a:r>
              <a:rPr lang="nl-NL" sz="2800" dirty="0" err="1" smtClean="0"/>
              <a:t>compares</a:t>
            </a:r>
            <a:r>
              <a:rPr lang="nl-NL" sz="2800" dirty="0" smtClean="0"/>
              <a:t> the </a:t>
            </a:r>
            <a:r>
              <a:rPr lang="nl-NL" sz="2800" dirty="0" err="1" smtClean="0"/>
              <a:t>naive</a:t>
            </a:r>
            <a:r>
              <a:rPr lang="nl-NL" sz="2800" dirty="0" smtClean="0"/>
              <a:t> Bayes input </a:t>
            </a:r>
            <a:r>
              <a:rPr lang="nl-NL" sz="2800" dirty="0" err="1" smtClean="0"/>
              <a:t>with</a:t>
            </a:r>
            <a:r>
              <a:rPr lang="nl-NL" sz="2800" dirty="0" smtClean="0"/>
              <a:t> the input of the test data set. </a:t>
            </a:r>
            <a:r>
              <a:rPr lang="nl-NL" sz="2800" dirty="0" err="1" smtClean="0"/>
              <a:t>Eventually</a:t>
            </a:r>
            <a:r>
              <a:rPr lang="nl-NL" sz="2800" dirty="0" smtClean="0"/>
              <a:t> the performance operator </a:t>
            </a:r>
            <a:r>
              <a:rPr lang="nl-NL" sz="2800" dirty="0" err="1" smtClean="0"/>
              <a:t>measures</a:t>
            </a:r>
            <a:r>
              <a:rPr lang="nl-NL" sz="2800" dirty="0" smtClean="0"/>
              <a:t> </a:t>
            </a:r>
            <a:r>
              <a:rPr lang="nl-NL" sz="2800" dirty="0" err="1" smtClean="0"/>
              <a:t>accuracy</a:t>
            </a:r>
            <a:r>
              <a:rPr lang="nl-NL" sz="2800" dirty="0" smtClean="0"/>
              <a:t> of the model. 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of model </a:t>
            </a:r>
            <a:r>
              <a:rPr lang="nl-NL" dirty="0" err="1" smtClean="0"/>
              <a:t>with</a:t>
            </a:r>
            <a:r>
              <a:rPr lang="nl-NL" dirty="0" smtClean="0"/>
              <a:t> all variables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84269"/>
            <a:ext cx="8617545" cy="92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3645024"/>
            <a:ext cx="8229600" cy="29417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	</a:t>
            </a:r>
            <a:r>
              <a:rPr lang="nl-NL" dirty="0" err="1" smtClean="0"/>
              <a:t>Guessing</a:t>
            </a:r>
            <a:r>
              <a:rPr lang="nl-NL" dirty="0" smtClean="0"/>
              <a:t>: 50%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err="1" smtClean="0"/>
              <a:t>Sensitivity</a:t>
            </a:r>
            <a:r>
              <a:rPr lang="nl-NL" dirty="0" smtClean="0"/>
              <a:t> </a:t>
            </a:r>
            <a:r>
              <a:rPr lang="nl-NL" dirty="0" err="1" smtClean="0"/>
              <a:t>here</a:t>
            </a:r>
            <a:r>
              <a:rPr lang="nl-NL" dirty="0" smtClean="0"/>
              <a:t>: 53%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nl-NL" dirty="0" err="1" smtClean="0">
                <a:solidFill>
                  <a:srgbClr val="FF0000"/>
                </a:solidFill>
              </a:rPr>
              <a:t>Given</a:t>
            </a:r>
            <a:r>
              <a:rPr lang="nl-NL" dirty="0" smtClean="0">
                <a:solidFill>
                  <a:srgbClr val="FF0000"/>
                </a:solidFill>
              </a:rPr>
              <a:t> a </a:t>
            </a:r>
            <a:r>
              <a:rPr lang="nl-NL" dirty="0" err="1" smtClean="0">
                <a:solidFill>
                  <a:srgbClr val="FF0000"/>
                </a:solidFill>
              </a:rPr>
              <a:t>randomly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chosen</a:t>
            </a:r>
            <a:r>
              <a:rPr lang="nl-NL" dirty="0" smtClean="0">
                <a:solidFill>
                  <a:srgbClr val="FF0000"/>
                </a:solidFill>
              </a:rPr>
              <a:t> person </a:t>
            </a:r>
            <a:r>
              <a:rPr lang="nl-NL" dirty="0" err="1" smtClean="0">
                <a:solidFill>
                  <a:srgbClr val="FF0000"/>
                </a:solidFill>
              </a:rPr>
              <a:t>from</a:t>
            </a:r>
            <a:r>
              <a:rPr lang="nl-NL" dirty="0" smtClean="0">
                <a:solidFill>
                  <a:srgbClr val="FF0000"/>
                </a:solidFill>
              </a:rPr>
              <a:t> the dataset, </a:t>
            </a:r>
            <a:r>
              <a:rPr lang="nl-NL" dirty="0" err="1" smtClean="0">
                <a:solidFill>
                  <a:srgbClr val="FF0000"/>
                </a:solidFill>
              </a:rPr>
              <a:t>how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would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you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classify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this</a:t>
            </a:r>
            <a:r>
              <a:rPr lang="nl-NL" dirty="0" smtClean="0">
                <a:solidFill>
                  <a:srgbClr val="FF0000"/>
                </a:solidFill>
              </a:rPr>
              <a:t> person?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err="1" smtClean="0"/>
              <a:t>There</a:t>
            </a:r>
            <a:r>
              <a:rPr lang="nl-NL" dirty="0" smtClean="0"/>
              <a:t> is a </a:t>
            </a:r>
            <a:r>
              <a:rPr lang="nl-NL" dirty="0" err="1" smtClean="0"/>
              <a:t>difference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guessing</a:t>
            </a:r>
            <a:r>
              <a:rPr lang="nl-NL" dirty="0" smtClean="0"/>
              <a:t> and the model. </a:t>
            </a:r>
            <a:r>
              <a:rPr lang="nl-NL" dirty="0" err="1" smtClean="0"/>
              <a:t>Because</a:t>
            </a:r>
            <a:r>
              <a:rPr lang="nl-NL" dirty="0" smtClean="0"/>
              <a:t> </a:t>
            </a:r>
            <a:r>
              <a:rPr lang="nl-NL" dirty="0" err="1" smtClean="0"/>
              <a:t>there</a:t>
            </a:r>
            <a:r>
              <a:rPr lang="nl-NL" dirty="0" smtClean="0"/>
              <a:t> is </a:t>
            </a:r>
            <a:r>
              <a:rPr lang="nl-NL" dirty="0" err="1" smtClean="0"/>
              <a:t>no</a:t>
            </a:r>
            <a:r>
              <a:rPr lang="nl-NL" dirty="0" smtClean="0"/>
              <a:t> </a:t>
            </a:r>
            <a:r>
              <a:rPr lang="nl-NL" dirty="0" err="1" smtClean="0"/>
              <a:t>clue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true</a:t>
            </a:r>
            <a:r>
              <a:rPr lang="nl-NL" dirty="0" smtClean="0"/>
              <a:t> </a:t>
            </a:r>
            <a:r>
              <a:rPr lang="nl-NL" dirty="0" err="1" smtClean="0"/>
              <a:t>ones</a:t>
            </a:r>
            <a:r>
              <a:rPr lang="nl-NL" dirty="0" smtClean="0"/>
              <a:t> </a:t>
            </a:r>
            <a:r>
              <a:rPr lang="nl-NL" dirty="0" err="1" smtClean="0"/>
              <a:t>ther</a:t>
            </a:r>
            <a:r>
              <a:rPr lang="nl-NL" dirty="0" smtClean="0"/>
              <a:t> are in </a:t>
            </a:r>
            <a:r>
              <a:rPr lang="nl-NL" dirty="0" err="1" smtClean="0"/>
              <a:t>total</a:t>
            </a:r>
            <a:r>
              <a:rPr lang="nl-NL" dirty="0" smtClean="0"/>
              <a:t>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Lift </a:t>
            </a:r>
            <a:r>
              <a:rPr lang="nl-NL" dirty="0" err="1" smtClean="0"/>
              <a:t>chart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all variables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 err="1" smtClean="0"/>
              <a:t>Y-axis</a:t>
            </a:r>
            <a:r>
              <a:rPr lang="nl-NL" dirty="0" smtClean="0"/>
              <a:t>: </a:t>
            </a:r>
            <a:r>
              <a:rPr lang="nl-NL" dirty="0" err="1" smtClean="0"/>
              <a:t>Number</a:t>
            </a:r>
            <a:r>
              <a:rPr lang="nl-NL" dirty="0" smtClean="0"/>
              <a:t> of </a:t>
            </a:r>
            <a:r>
              <a:rPr lang="nl-NL" dirty="0" err="1" smtClean="0"/>
              <a:t>donators</a:t>
            </a:r>
            <a:endParaRPr lang="nl-NL" dirty="0" smtClean="0"/>
          </a:p>
          <a:p>
            <a:pPr>
              <a:buNone/>
            </a:pPr>
            <a:r>
              <a:rPr lang="nl-NL" dirty="0" err="1" smtClean="0"/>
              <a:t>X-axis</a:t>
            </a:r>
            <a:r>
              <a:rPr lang="nl-NL" dirty="0" smtClean="0"/>
              <a:t>: </a:t>
            </a:r>
            <a:r>
              <a:rPr lang="nl-NL" dirty="0" err="1" smtClean="0"/>
              <a:t>Confidence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900238"/>
            <a:ext cx="81248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Model </a:t>
            </a:r>
            <a:r>
              <a:rPr lang="nl-NL" dirty="0" err="1" smtClean="0"/>
              <a:t>with</a:t>
            </a:r>
            <a:r>
              <a:rPr lang="nl-NL" dirty="0" smtClean="0"/>
              <a:t> 4 variables: TIMELR, TIMECL, AVGDON, LSTDON</a:t>
            </a:r>
            <a:endParaRPr lang="nl-N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244408" cy="260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Results</a:t>
            </a:r>
            <a:r>
              <a:rPr lang="nl-NL" dirty="0" smtClean="0"/>
              <a:t> of model </a:t>
            </a:r>
            <a:r>
              <a:rPr lang="nl-NL" dirty="0" err="1" smtClean="0"/>
              <a:t>with</a:t>
            </a:r>
            <a:r>
              <a:rPr lang="nl-NL" dirty="0" smtClean="0"/>
              <a:t> 4 variables: TIMECL, FRQRES, AVGDON, LSTDON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676456" cy="101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971800"/>
            <a:ext cx="8229600" cy="36150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 err="1" smtClean="0"/>
              <a:t>Next</a:t>
            </a:r>
            <a:r>
              <a:rPr lang="nl-NL" sz="2400" dirty="0" smtClean="0"/>
              <a:t> to </a:t>
            </a:r>
            <a:r>
              <a:rPr lang="nl-NL" sz="2400" dirty="0" err="1" smtClean="0"/>
              <a:t>looking</a:t>
            </a:r>
            <a:r>
              <a:rPr lang="nl-NL" sz="2400" dirty="0" smtClean="0"/>
              <a:t> at </a:t>
            </a:r>
            <a:r>
              <a:rPr lang="nl-NL" sz="2400" dirty="0" err="1" smtClean="0"/>
              <a:t>accuracy</a:t>
            </a:r>
            <a:r>
              <a:rPr lang="nl-NL" sz="2400" dirty="0" smtClean="0"/>
              <a:t> we </a:t>
            </a:r>
            <a:r>
              <a:rPr lang="nl-NL" sz="2400" dirty="0" err="1" smtClean="0"/>
              <a:t>also</a:t>
            </a:r>
            <a:r>
              <a:rPr lang="nl-NL" sz="2400" dirty="0" smtClean="0"/>
              <a:t> look at </a:t>
            </a:r>
            <a:r>
              <a:rPr lang="nl-NL" sz="2400" dirty="0" err="1" smtClean="0"/>
              <a:t>sensitivity</a:t>
            </a:r>
            <a:r>
              <a:rPr lang="nl-NL" sz="2400" dirty="0" smtClean="0"/>
              <a:t>. </a:t>
            </a:r>
          </a:p>
          <a:p>
            <a:pPr>
              <a:buNone/>
            </a:pPr>
            <a:r>
              <a:rPr lang="nl-NL" sz="2400" dirty="0" smtClean="0"/>
              <a:t> (in </a:t>
            </a:r>
            <a:r>
              <a:rPr lang="nl-NL" sz="2400" dirty="0" err="1" smtClean="0"/>
              <a:t>this</a:t>
            </a:r>
            <a:r>
              <a:rPr lang="nl-NL" sz="2400" dirty="0" smtClean="0"/>
              <a:t> case: </a:t>
            </a:r>
            <a:r>
              <a:rPr lang="nl-NL" sz="2400" b="1" dirty="0" smtClean="0"/>
              <a:t>808/(808+598)=0.5747</a:t>
            </a:r>
            <a:r>
              <a:rPr lang="nl-NL" sz="2400" dirty="0" smtClean="0"/>
              <a:t>). 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The </a:t>
            </a:r>
            <a:r>
              <a:rPr lang="nl-NL" sz="2400" dirty="0" err="1" smtClean="0"/>
              <a:t>opportunity</a:t>
            </a:r>
            <a:r>
              <a:rPr lang="nl-NL" sz="2400" dirty="0" smtClean="0"/>
              <a:t> </a:t>
            </a:r>
            <a:r>
              <a:rPr lang="nl-NL" sz="2400" dirty="0" err="1" smtClean="0"/>
              <a:t>cost</a:t>
            </a:r>
            <a:r>
              <a:rPr lang="nl-NL" sz="2400" dirty="0" smtClean="0"/>
              <a:t> of </a:t>
            </a:r>
            <a:r>
              <a:rPr lang="nl-NL" sz="2400" dirty="0" err="1" smtClean="0"/>
              <a:t>not</a:t>
            </a:r>
            <a:r>
              <a:rPr lang="nl-NL" sz="2400" dirty="0" smtClean="0"/>
              <a:t> </a:t>
            </a:r>
            <a:r>
              <a:rPr lang="nl-NL" sz="2400" dirty="0" err="1" smtClean="0"/>
              <a:t>sending</a:t>
            </a:r>
            <a:r>
              <a:rPr lang="nl-NL" sz="2400" dirty="0" smtClean="0"/>
              <a:t> a </a:t>
            </a:r>
            <a:r>
              <a:rPr lang="nl-NL" sz="2400" dirty="0" err="1" smtClean="0"/>
              <a:t>catalog</a:t>
            </a:r>
            <a:r>
              <a:rPr lang="nl-NL" sz="2400" dirty="0" smtClean="0"/>
              <a:t> to a </a:t>
            </a:r>
            <a:r>
              <a:rPr lang="nl-NL" sz="2400" dirty="0" err="1" smtClean="0"/>
              <a:t>donator</a:t>
            </a:r>
            <a:r>
              <a:rPr lang="nl-NL" sz="2400" dirty="0" smtClean="0"/>
              <a:t> is </a:t>
            </a:r>
            <a:r>
              <a:rPr lang="nl-NL" sz="2400" dirty="0" err="1" smtClean="0"/>
              <a:t>higher</a:t>
            </a:r>
            <a:r>
              <a:rPr lang="nl-NL" sz="2400" dirty="0" smtClean="0"/>
              <a:t> </a:t>
            </a:r>
            <a:r>
              <a:rPr lang="nl-NL" sz="2400" dirty="0" err="1" smtClean="0"/>
              <a:t>than</a:t>
            </a:r>
            <a:r>
              <a:rPr lang="nl-NL" sz="2400" dirty="0" smtClean="0"/>
              <a:t> the </a:t>
            </a:r>
            <a:r>
              <a:rPr lang="nl-NL" sz="2400" dirty="0" err="1" smtClean="0"/>
              <a:t>cost</a:t>
            </a:r>
            <a:r>
              <a:rPr lang="nl-NL" sz="2400" dirty="0" smtClean="0"/>
              <a:t> of </a:t>
            </a:r>
            <a:r>
              <a:rPr lang="nl-NL" sz="2400" dirty="0" err="1" smtClean="0"/>
              <a:t>sending</a:t>
            </a:r>
            <a:r>
              <a:rPr lang="nl-NL" sz="2400" dirty="0" smtClean="0"/>
              <a:t> a </a:t>
            </a:r>
            <a:r>
              <a:rPr lang="nl-NL" sz="2400" dirty="0" err="1" smtClean="0"/>
              <a:t>catalog</a:t>
            </a:r>
            <a:r>
              <a:rPr lang="nl-NL" sz="2400" dirty="0" smtClean="0"/>
              <a:t> to a non </a:t>
            </a:r>
            <a:r>
              <a:rPr lang="nl-NL" sz="2400" dirty="0" err="1" smtClean="0"/>
              <a:t>donator</a:t>
            </a: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err="1" smtClean="0"/>
              <a:t>Revenue</a:t>
            </a:r>
            <a:r>
              <a:rPr lang="nl-NL" sz="2400" dirty="0" smtClean="0"/>
              <a:t> </a:t>
            </a:r>
            <a:r>
              <a:rPr lang="nl-NL" sz="2400" dirty="0" err="1" smtClean="0"/>
              <a:t>if</a:t>
            </a:r>
            <a:r>
              <a:rPr lang="nl-NL" sz="2400" dirty="0" smtClean="0"/>
              <a:t> we </a:t>
            </a:r>
            <a:r>
              <a:rPr lang="nl-NL" sz="2400" dirty="0" err="1" smtClean="0"/>
              <a:t>send</a:t>
            </a:r>
            <a:r>
              <a:rPr lang="nl-NL" sz="2400" dirty="0" smtClean="0"/>
              <a:t> </a:t>
            </a:r>
            <a:r>
              <a:rPr lang="nl-NL" sz="2400" dirty="0" err="1" smtClean="0"/>
              <a:t>one</a:t>
            </a:r>
            <a:r>
              <a:rPr lang="nl-NL" sz="2400" dirty="0" smtClean="0"/>
              <a:t> extra </a:t>
            </a:r>
            <a:r>
              <a:rPr lang="nl-NL" sz="2400" dirty="0" err="1" smtClean="0"/>
              <a:t>catalog</a:t>
            </a:r>
            <a:r>
              <a:rPr lang="nl-NL" sz="2400" dirty="0" smtClean="0"/>
              <a:t> to a </a:t>
            </a:r>
            <a:r>
              <a:rPr lang="nl-NL" sz="2400" dirty="0" err="1" smtClean="0"/>
              <a:t>donator</a:t>
            </a:r>
            <a:r>
              <a:rPr lang="nl-NL" sz="2400" dirty="0" smtClean="0"/>
              <a:t>: € 18</a:t>
            </a:r>
          </a:p>
          <a:p>
            <a:pPr>
              <a:buNone/>
            </a:pPr>
            <a:r>
              <a:rPr lang="nl-NL" sz="2400" dirty="0" err="1" smtClean="0"/>
              <a:t>If</a:t>
            </a:r>
            <a:r>
              <a:rPr lang="nl-NL" sz="2400" dirty="0" smtClean="0"/>
              <a:t> we </a:t>
            </a:r>
            <a:r>
              <a:rPr lang="nl-NL" sz="2400" dirty="0" err="1" smtClean="0"/>
              <a:t>don’t</a:t>
            </a:r>
            <a:r>
              <a:rPr lang="nl-NL" sz="2400" dirty="0" smtClean="0"/>
              <a:t> </a:t>
            </a:r>
            <a:r>
              <a:rPr lang="nl-NL" sz="2400" dirty="0" err="1" smtClean="0"/>
              <a:t>send</a:t>
            </a:r>
            <a:r>
              <a:rPr lang="nl-NL" sz="2400" dirty="0" smtClean="0"/>
              <a:t> </a:t>
            </a:r>
            <a:r>
              <a:rPr lang="nl-NL" sz="2400" dirty="0" err="1" smtClean="0"/>
              <a:t>this</a:t>
            </a:r>
            <a:r>
              <a:rPr lang="nl-NL" sz="2400" dirty="0" smtClean="0"/>
              <a:t> </a:t>
            </a:r>
            <a:r>
              <a:rPr lang="nl-NL" sz="2400" dirty="0" err="1" smtClean="0"/>
              <a:t>catalog</a:t>
            </a:r>
            <a:r>
              <a:rPr lang="nl-NL" sz="2400" dirty="0" smtClean="0"/>
              <a:t> we </a:t>
            </a:r>
            <a:r>
              <a:rPr lang="nl-NL" sz="2400" dirty="0" err="1" smtClean="0"/>
              <a:t>won’t</a:t>
            </a:r>
            <a:r>
              <a:rPr lang="nl-NL" sz="2400" dirty="0" smtClean="0"/>
              <a:t> </a:t>
            </a:r>
            <a:r>
              <a:rPr lang="nl-NL" sz="2400" dirty="0" err="1" smtClean="0"/>
              <a:t>receive</a:t>
            </a:r>
            <a:r>
              <a:rPr lang="nl-NL" sz="2400" dirty="0" smtClean="0"/>
              <a:t> </a:t>
            </a:r>
            <a:r>
              <a:rPr lang="nl-NL" sz="2400" dirty="0" err="1" smtClean="0"/>
              <a:t>this</a:t>
            </a:r>
            <a:r>
              <a:rPr lang="nl-NL" sz="2400" dirty="0" smtClean="0"/>
              <a:t> € 18</a:t>
            </a:r>
          </a:p>
          <a:p>
            <a:pPr>
              <a:buNone/>
            </a:pP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Results of model with 4 variables: TIMELR, TIMECL, AVGDON, LSTDON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8561983" cy="91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number of predicted 1, true 1 is </a:t>
            </a:r>
            <a:r>
              <a:rPr lang="en-US" dirty="0" err="1" smtClean="0"/>
              <a:t>hihger</a:t>
            </a:r>
            <a:r>
              <a:rPr lang="en-US" dirty="0" smtClean="0"/>
              <a:t> in this case namely 841 and so is the sensitivity.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Conclusion: these attributes are more </a:t>
            </a:r>
            <a:r>
              <a:rPr lang="en-US" dirty="0" err="1" smtClean="0"/>
              <a:t>usefull</a:t>
            </a:r>
            <a:r>
              <a:rPr lang="en-US" dirty="0" smtClean="0"/>
              <a:t> than the previous ones.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9276"/>
            <a:ext cx="8229600" cy="222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We are left with </a:t>
            </a:r>
            <a:r>
              <a:rPr lang="nl-NL" dirty="0" err="1" smtClean="0"/>
              <a:t>only</a:t>
            </a:r>
            <a:r>
              <a:rPr lang="nl-NL" dirty="0" smtClean="0"/>
              <a:t> a few</a:t>
            </a:r>
            <a:r>
              <a:rPr lang="pl-PL" dirty="0" smtClean="0"/>
              <a:t> variables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r>
              <a:rPr lang="nl-NL" sz="3200" dirty="0" err="1" smtClean="0"/>
              <a:t>Variation</a:t>
            </a:r>
            <a:r>
              <a:rPr lang="nl-NL" sz="3200" dirty="0" smtClean="0"/>
              <a:t> 1. TIMELR, TIMECL, ANNDON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333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nl-NL" dirty="0" err="1" smtClean="0"/>
              <a:t>Variation</a:t>
            </a:r>
            <a:r>
              <a:rPr lang="nl-NL" dirty="0" smtClean="0"/>
              <a:t> 2. TIMECL, FRQRES, ANNDON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001000" cy="84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7909545" cy="84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>
            <a:off x="457200" y="3124200"/>
            <a:ext cx="8229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 err="1" smtClean="0"/>
              <a:t>Variation</a:t>
            </a:r>
            <a:r>
              <a:rPr lang="nl-NL" sz="3200" dirty="0" smtClean="0"/>
              <a:t> 3. TIMELR, TIMECL, AVGDON</a:t>
            </a:r>
            <a:endParaRPr lang="nl-NL" sz="3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8077200" cy="90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hoek 10"/>
          <p:cNvSpPr/>
          <p:nvPr/>
        </p:nvSpPr>
        <p:spPr>
          <a:xfrm>
            <a:off x="381000" y="45720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 err="1" smtClean="0"/>
              <a:t>Variation</a:t>
            </a:r>
            <a:r>
              <a:rPr lang="nl-NL" sz="3200" dirty="0" smtClean="0"/>
              <a:t> 4. TIMECL, FRQRES, AVGDON</a:t>
            </a:r>
            <a:endParaRPr lang="nl-NL" sz="3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105400"/>
            <a:ext cx="8199970" cy="128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Probability of given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It is also possible to calculate probability of the given outcome basing on k-nn method</a:t>
            </a:r>
          </a:p>
          <a:p>
            <a:endParaRPr lang="pl-PL" dirty="0" smtClean="0"/>
          </a:p>
          <a:p>
            <a:r>
              <a:rPr lang="pl-PL" dirty="0" smtClean="0"/>
              <a:t>You simple take k nearest neighbors and count how many of them are in particular class and then the probability of a new record to belong to the class is the count number divided by k </a:t>
            </a:r>
          </a:p>
          <a:p>
            <a:pPr lvl="1"/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410199"/>
            <a:ext cx="3810000" cy="707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Variation</a:t>
            </a:r>
            <a:r>
              <a:rPr lang="nl-NL" dirty="0" smtClean="0"/>
              <a:t> 4. Variables: TIMECL, FRQRES, AVGDON </a:t>
            </a:r>
            <a:br>
              <a:rPr lang="nl-NL" dirty="0" smtClean="0"/>
            </a:b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converting</a:t>
            </a:r>
            <a:r>
              <a:rPr lang="nl-NL" dirty="0" smtClean="0"/>
              <a:t> </a:t>
            </a:r>
            <a:r>
              <a:rPr lang="nl-NL" dirty="0" err="1" smtClean="0"/>
              <a:t>nominal</a:t>
            </a:r>
            <a:r>
              <a:rPr lang="nl-NL" dirty="0" smtClean="0"/>
              <a:t> to </a:t>
            </a:r>
            <a:r>
              <a:rPr lang="nl-NL" dirty="0" err="1" smtClean="0"/>
              <a:t>binominal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8152556" cy="226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495800"/>
            <a:ext cx="8100392" cy="9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112987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nl-NL" dirty="0" smtClean="0"/>
              <a:t>	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converting</a:t>
            </a:r>
            <a:r>
              <a:rPr lang="nl-NL" dirty="0" smtClean="0"/>
              <a:t> </a:t>
            </a:r>
            <a:r>
              <a:rPr lang="nl-NL" dirty="0" err="1" smtClean="0"/>
              <a:t>nominal</a:t>
            </a:r>
            <a:r>
              <a:rPr lang="nl-NL" dirty="0" smtClean="0"/>
              <a:t> to </a:t>
            </a:r>
            <a:r>
              <a:rPr lang="nl-NL" dirty="0" err="1" smtClean="0"/>
              <a:t>binominal</a:t>
            </a:r>
            <a:r>
              <a:rPr lang="nl-NL" dirty="0" smtClean="0"/>
              <a:t> has a </a:t>
            </a:r>
            <a:r>
              <a:rPr lang="nl-NL" dirty="0" err="1" smtClean="0"/>
              <a:t>negative</a:t>
            </a:r>
            <a:r>
              <a:rPr lang="nl-NL" dirty="0" smtClean="0"/>
              <a:t> effect </a:t>
            </a:r>
            <a:r>
              <a:rPr lang="nl-NL" dirty="0" err="1" smtClean="0"/>
              <a:t>on</a:t>
            </a:r>
            <a:r>
              <a:rPr lang="nl-NL" dirty="0" smtClean="0"/>
              <a:t> the </a:t>
            </a:r>
            <a:r>
              <a:rPr lang="nl-NL" dirty="0" err="1" smtClean="0"/>
              <a:t>accuracy</a:t>
            </a:r>
            <a:r>
              <a:rPr lang="nl-NL" dirty="0" smtClean="0"/>
              <a:t> and the </a:t>
            </a:r>
            <a:r>
              <a:rPr lang="nl-NL" dirty="0" err="1" smtClean="0"/>
              <a:t>sensitivity</a:t>
            </a:r>
            <a:r>
              <a:rPr lang="nl-NL" dirty="0" smtClean="0"/>
              <a:t>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Variation 4. Model with 3 variables: TIMECL, FRQRES, AVGDON with PCA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646120" cy="321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Variation</a:t>
            </a:r>
            <a:r>
              <a:rPr lang="nl-NL" dirty="0" smtClean="0"/>
              <a:t> 4. </a:t>
            </a:r>
            <a:r>
              <a:rPr lang="nl-NL" dirty="0" err="1" smtClean="0"/>
              <a:t>Results</a:t>
            </a:r>
            <a:r>
              <a:rPr lang="nl-NL" dirty="0" smtClean="0"/>
              <a:t> of model </a:t>
            </a:r>
            <a:r>
              <a:rPr lang="nl-NL" dirty="0" err="1" smtClean="0"/>
              <a:t>with</a:t>
            </a:r>
            <a:r>
              <a:rPr lang="nl-NL" dirty="0" smtClean="0"/>
              <a:t> 3 variables: TIMECL, FRQRES, AVGDON </a:t>
            </a:r>
            <a:r>
              <a:rPr lang="nl-NL" dirty="0" err="1" smtClean="0"/>
              <a:t>with</a:t>
            </a:r>
            <a:r>
              <a:rPr lang="nl-NL" dirty="0" smtClean="0"/>
              <a:t> PCA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NL" dirty="0" smtClean="0"/>
              <a:t>The </a:t>
            </a:r>
            <a:r>
              <a:rPr lang="nl-NL" dirty="0" err="1" smtClean="0"/>
              <a:t>sensitivity</a:t>
            </a:r>
            <a:r>
              <a:rPr lang="nl-NL" dirty="0" smtClean="0"/>
              <a:t> is 0% 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result</a:t>
            </a:r>
            <a:r>
              <a:rPr lang="nl-NL" dirty="0" smtClean="0"/>
              <a:t> is </a:t>
            </a:r>
            <a:r>
              <a:rPr lang="nl-NL" dirty="0" err="1" smtClean="0"/>
              <a:t>useles</a:t>
            </a:r>
            <a:r>
              <a:rPr lang="nl-NL" dirty="0" smtClean="0"/>
              <a:t>. No </a:t>
            </a:r>
            <a:r>
              <a:rPr lang="nl-NL" dirty="0" err="1" smtClean="0"/>
              <a:t>catalogs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send</a:t>
            </a:r>
            <a:r>
              <a:rPr lang="nl-NL" dirty="0" smtClean="0"/>
              <a:t>. We </a:t>
            </a:r>
            <a:r>
              <a:rPr lang="nl-NL" dirty="0" err="1" smtClean="0"/>
              <a:t>did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3, 4 and 5 PCA </a:t>
            </a:r>
            <a:r>
              <a:rPr lang="nl-NL" dirty="0" err="1" smtClean="0"/>
              <a:t>but</a:t>
            </a:r>
            <a:r>
              <a:rPr lang="nl-NL" dirty="0" smtClean="0"/>
              <a:t> the </a:t>
            </a:r>
            <a:r>
              <a:rPr lang="nl-NL" dirty="0" err="1" smtClean="0"/>
              <a:t>result</a:t>
            </a:r>
            <a:r>
              <a:rPr lang="nl-NL" dirty="0" smtClean="0"/>
              <a:t> was </a:t>
            </a:r>
            <a:r>
              <a:rPr lang="nl-NL" dirty="0" err="1" smtClean="0"/>
              <a:t>any</a:t>
            </a:r>
            <a:r>
              <a:rPr lang="nl-NL" dirty="0" smtClean="0"/>
              <a:t> </a:t>
            </a:r>
            <a:r>
              <a:rPr lang="nl-NL" dirty="0" err="1" smtClean="0"/>
              <a:t>times</a:t>
            </a:r>
            <a:r>
              <a:rPr lang="nl-NL" dirty="0" smtClean="0"/>
              <a:t> </a:t>
            </a:r>
            <a:r>
              <a:rPr lang="nl-NL" dirty="0" err="1" smtClean="0"/>
              <a:t>equally</a:t>
            </a:r>
            <a:r>
              <a:rPr lang="nl-NL" dirty="0" smtClean="0"/>
              <a:t> bad.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8598082" cy="106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       Resulting model and final choice of variables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Final</a:t>
            </a:r>
            <a:r>
              <a:rPr lang="nl-NL" dirty="0" smtClean="0"/>
              <a:t> Model </a:t>
            </a:r>
            <a:r>
              <a:rPr lang="nl-NL" dirty="0" err="1" smtClean="0"/>
              <a:t>naive</a:t>
            </a:r>
            <a:r>
              <a:rPr lang="nl-NL" dirty="0" smtClean="0"/>
              <a:t> Bayes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pPr>
              <a:buNone/>
            </a:pPr>
            <a:r>
              <a:rPr lang="nl-NL" dirty="0" err="1" smtClean="0"/>
              <a:t>Selected</a:t>
            </a:r>
            <a:r>
              <a:rPr lang="nl-NL" dirty="0" smtClean="0"/>
              <a:t> </a:t>
            </a:r>
            <a:r>
              <a:rPr lang="nl-NL" dirty="0" err="1" smtClean="0"/>
              <a:t>attributes</a:t>
            </a:r>
            <a:r>
              <a:rPr lang="nl-NL" dirty="0" smtClean="0"/>
              <a:t>: TIMELR, FRQRES, AVGDON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79693" cy="274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Variation</a:t>
            </a:r>
            <a:r>
              <a:rPr lang="nl-NL" dirty="0" smtClean="0"/>
              <a:t> 5. </a:t>
            </a:r>
            <a:r>
              <a:rPr lang="nl-NL" dirty="0" err="1" smtClean="0"/>
              <a:t>Results</a:t>
            </a:r>
            <a:r>
              <a:rPr lang="nl-NL" dirty="0" smtClean="0"/>
              <a:t> of model </a:t>
            </a:r>
            <a:r>
              <a:rPr lang="nl-NL" dirty="0" err="1" smtClean="0"/>
              <a:t>with</a:t>
            </a:r>
            <a:r>
              <a:rPr lang="nl-NL" dirty="0" smtClean="0"/>
              <a:t> 3 variables: TIMELR, FRQRES, AVGDON </a:t>
            </a:r>
            <a:r>
              <a:rPr lang="nl-NL" dirty="0" err="1" smtClean="0"/>
              <a:t>with</a:t>
            </a:r>
            <a:r>
              <a:rPr lang="nl-NL" dirty="0" smtClean="0"/>
              <a:t> sampling 100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err="1" smtClean="0"/>
              <a:t>There</a:t>
            </a:r>
            <a:r>
              <a:rPr lang="nl-NL" dirty="0" smtClean="0"/>
              <a:t> are </a:t>
            </a:r>
            <a:r>
              <a:rPr lang="nl-NL" dirty="0" err="1" smtClean="0"/>
              <a:t>just</a:t>
            </a:r>
            <a:r>
              <a:rPr lang="nl-NL" dirty="0" smtClean="0"/>
              <a:t> 100 records. </a:t>
            </a:r>
          </a:p>
          <a:p>
            <a:pPr>
              <a:buNone/>
            </a:pPr>
            <a:r>
              <a:rPr lang="nl-NL" dirty="0" smtClean="0"/>
              <a:t>We </a:t>
            </a:r>
            <a:r>
              <a:rPr lang="nl-NL" dirty="0" err="1" smtClean="0"/>
              <a:t>improved</a:t>
            </a:r>
            <a:r>
              <a:rPr lang="nl-NL" dirty="0" smtClean="0"/>
              <a:t> the </a:t>
            </a:r>
            <a:r>
              <a:rPr lang="nl-NL" dirty="0" err="1" smtClean="0"/>
              <a:t>accuracy</a:t>
            </a:r>
            <a:r>
              <a:rPr lang="nl-NL" dirty="0" smtClean="0"/>
              <a:t> and the </a:t>
            </a:r>
            <a:r>
              <a:rPr lang="nl-NL" dirty="0" err="1" smtClean="0"/>
              <a:t>sensitivity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018100"/>
            <a:ext cx="8702815" cy="102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Variation</a:t>
            </a:r>
            <a:r>
              <a:rPr lang="nl-NL" dirty="0" smtClean="0"/>
              <a:t> 5. </a:t>
            </a:r>
            <a:r>
              <a:rPr lang="nl-NL" dirty="0" err="1" smtClean="0"/>
              <a:t>Results</a:t>
            </a:r>
            <a:r>
              <a:rPr lang="nl-NL" dirty="0" smtClean="0"/>
              <a:t> of model </a:t>
            </a:r>
            <a:r>
              <a:rPr lang="nl-NL" dirty="0" err="1" smtClean="0"/>
              <a:t>with</a:t>
            </a:r>
            <a:r>
              <a:rPr lang="nl-NL" dirty="0" smtClean="0"/>
              <a:t> 3 variables: TIMELR, FRQRES, AVGDON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	These are </a:t>
            </a:r>
            <a:r>
              <a:rPr lang="nl-NL" dirty="0" err="1" smtClean="0"/>
              <a:t>our</a:t>
            </a:r>
            <a:r>
              <a:rPr lang="nl-NL" dirty="0" smtClean="0"/>
              <a:t> most accurate variables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naive</a:t>
            </a:r>
            <a:r>
              <a:rPr lang="nl-NL" dirty="0" smtClean="0"/>
              <a:t> Bayes. </a:t>
            </a:r>
            <a:r>
              <a:rPr lang="nl-NL" dirty="0" err="1" smtClean="0"/>
              <a:t>They</a:t>
            </a:r>
            <a:r>
              <a:rPr lang="nl-NL" dirty="0" smtClean="0"/>
              <a:t> have the </a:t>
            </a:r>
            <a:r>
              <a:rPr lang="nl-NL" dirty="0" err="1" smtClean="0"/>
              <a:t>highest</a:t>
            </a:r>
            <a:r>
              <a:rPr lang="nl-NL" dirty="0" smtClean="0"/>
              <a:t> overall </a:t>
            </a:r>
            <a:r>
              <a:rPr lang="nl-NL" dirty="0" err="1" smtClean="0"/>
              <a:t>accuracy</a:t>
            </a:r>
            <a:r>
              <a:rPr lang="nl-NL" dirty="0" smtClean="0"/>
              <a:t> and the </a:t>
            </a:r>
            <a:r>
              <a:rPr lang="nl-NL" dirty="0" err="1" smtClean="0"/>
              <a:t>highest</a:t>
            </a:r>
            <a:r>
              <a:rPr lang="nl-NL" dirty="0" smtClean="0"/>
              <a:t> </a:t>
            </a:r>
            <a:r>
              <a:rPr lang="nl-NL" dirty="0" err="1" smtClean="0"/>
              <a:t>sensitivity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8531696" cy="98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Lift </a:t>
            </a:r>
            <a:r>
              <a:rPr lang="nl-NL" dirty="0" err="1" smtClean="0"/>
              <a:t>chart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variables: TIMELR, FRQRES, AVGDON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0081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err="1" smtClean="0"/>
              <a:t>Y-axis</a:t>
            </a:r>
            <a:r>
              <a:rPr lang="nl-NL" dirty="0" smtClean="0"/>
              <a:t>: </a:t>
            </a:r>
            <a:r>
              <a:rPr lang="nl-NL" dirty="0" err="1" smtClean="0"/>
              <a:t>Number</a:t>
            </a:r>
            <a:r>
              <a:rPr lang="nl-NL" dirty="0" smtClean="0"/>
              <a:t> of </a:t>
            </a:r>
            <a:r>
              <a:rPr lang="nl-NL" dirty="0" err="1" smtClean="0"/>
              <a:t>donators</a:t>
            </a:r>
            <a:endParaRPr lang="nl-NL" dirty="0" smtClean="0"/>
          </a:p>
          <a:p>
            <a:pPr>
              <a:buNone/>
            </a:pPr>
            <a:r>
              <a:rPr lang="nl-NL" dirty="0" err="1" smtClean="0"/>
              <a:t>X-axis</a:t>
            </a:r>
            <a:r>
              <a:rPr lang="nl-NL" dirty="0" smtClean="0"/>
              <a:t>: </a:t>
            </a:r>
            <a:r>
              <a:rPr lang="nl-NL" dirty="0" err="1" smtClean="0"/>
              <a:t>Confidence</a:t>
            </a: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905000"/>
            <a:ext cx="8134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Profit</a:t>
            </a:r>
            <a:r>
              <a:rPr lang="nl-NL" dirty="0" smtClean="0"/>
              <a:t> </a:t>
            </a:r>
            <a:r>
              <a:rPr lang="az-Cyrl-AZ" dirty="0" smtClean="0"/>
              <a:t>П</a:t>
            </a:r>
            <a:r>
              <a:rPr lang="nl-NL" dirty="0" smtClean="0"/>
              <a:t> of </a:t>
            </a:r>
            <a:r>
              <a:rPr lang="nl-NL" dirty="0" err="1" smtClean="0"/>
              <a:t>client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err="1" smtClean="0"/>
              <a:t>Profit</a:t>
            </a:r>
            <a:r>
              <a:rPr lang="nl-NL" dirty="0" smtClean="0"/>
              <a:t> without model:</a:t>
            </a:r>
          </a:p>
          <a:p>
            <a:pPr>
              <a:buNone/>
            </a:pPr>
            <a:r>
              <a:rPr lang="az-Cyrl-AZ" dirty="0" smtClean="0"/>
              <a:t>П</a:t>
            </a:r>
            <a:r>
              <a:rPr lang="nl-NL" dirty="0" smtClean="0"/>
              <a:t> = €18 * 1409 – (4058 * €3,00) = € 13188</a:t>
            </a:r>
          </a:p>
          <a:p>
            <a:pPr>
              <a:buNone/>
            </a:pPr>
            <a:r>
              <a:rPr lang="nl-NL" dirty="0" err="1" smtClean="0"/>
              <a:t>Profit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model:</a:t>
            </a:r>
          </a:p>
          <a:p>
            <a:pPr>
              <a:buNone/>
            </a:pPr>
            <a:r>
              <a:rPr lang="az-Cyrl-AZ" dirty="0" smtClean="0"/>
              <a:t>П</a:t>
            </a:r>
            <a:r>
              <a:rPr lang="nl-NL" dirty="0" smtClean="0"/>
              <a:t> = €18 * 926  - ((926 + 712) * €3,00) = € 11754</a:t>
            </a:r>
          </a:p>
          <a:p>
            <a:pPr>
              <a:buNone/>
            </a:pPr>
            <a:r>
              <a:rPr lang="nl-NL" dirty="0" err="1" smtClean="0"/>
              <a:t>Profit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confidence</a:t>
            </a:r>
            <a:r>
              <a:rPr lang="nl-NL" dirty="0" smtClean="0"/>
              <a:t>:</a:t>
            </a:r>
          </a:p>
          <a:p>
            <a:pPr>
              <a:buNone/>
            </a:pPr>
            <a:r>
              <a:rPr lang="az-Cyrl-AZ" dirty="0" smtClean="0"/>
              <a:t>П</a:t>
            </a:r>
            <a:r>
              <a:rPr lang="nl-NL" dirty="0" smtClean="0"/>
              <a:t> = €18 * 1171 – (2415 * €3,00) = € 13833</a:t>
            </a:r>
            <a:endParaRPr lang="nl-NL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       Conclusions and recommendations for the Client  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PROS vs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PROS:</a:t>
            </a:r>
          </a:p>
          <a:p>
            <a:pPr lvl="1">
              <a:buNone/>
            </a:pPr>
            <a:r>
              <a:rPr lang="pl-PL" dirty="0" smtClean="0"/>
              <a:t>+ Conceptual simplicity</a:t>
            </a:r>
          </a:p>
          <a:p>
            <a:pPr lvl="1">
              <a:buNone/>
            </a:pPr>
            <a:r>
              <a:rPr lang="pl-PL" dirty="0" smtClean="0"/>
              <a:t>+ Lack of parrametric assumptions</a:t>
            </a:r>
          </a:p>
          <a:p>
            <a:pPr lvl="1">
              <a:buNone/>
            </a:pPr>
            <a:r>
              <a:rPr lang="pl-PL" dirty="0" smtClean="0"/>
              <a:t>		</a:t>
            </a:r>
            <a:r>
              <a:rPr lang="pl-PL" sz="1800" dirty="0" smtClean="0"/>
              <a:t>no time required to estimate parameters from training data</a:t>
            </a:r>
          </a:p>
          <a:p>
            <a:pPr lvl="1">
              <a:buNone/>
            </a:pPr>
            <a:r>
              <a:rPr lang="pl-PL" dirty="0" smtClean="0"/>
              <a:t>+ Captures local structure of dataset </a:t>
            </a:r>
          </a:p>
          <a:p>
            <a:pPr lvl="1">
              <a:buNone/>
            </a:pPr>
            <a:r>
              <a:rPr lang="pl-PL" dirty="0" smtClean="0"/>
              <a:t>+ Training Dataset can be extended easily </a:t>
            </a:r>
          </a:p>
          <a:p>
            <a:pPr lvl="1">
              <a:buNone/>
            </a:pPr>
            <a:r>
              <a:rPr lang="pl-PL" dirty="0" smtClean="0"/>
              <a:t>	</a:t>
            </a:r>
            <a:r>
              <a:rPr lang="pl-PL" sz="1800" dirty="0" smtClean="0"/>
              <a:t>as opposed to parametric models, where probably new parameters would have to be developed or at least model would need testing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Use</a:t>
            </a:r>
            <a:r>
              <a:rPr lang="nl-NL" dirty="0" smtClean="0"/>
              <a:t> the variables: TIMELR, FRQRES, AVGDON </a:t>
            </a:r>
          </a:p>
          <a:p>
            <a:r>
              <a:rPr lang="nl-NL" dirty="0" err="1" smtClean="0"/>
              <a:t>Send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catalogs</a:t>
            </a:r>
            <a:r>
              <a:rPr lang="nl-NL" dirty="0" smtClean="0"/>
              <a:t> to the </a:t>
            </a:r>
            <a:r>
              <a:rPr lang="nl-NL" dirty="0" err="1" smtClean="0"/>
              <a:t>predicted</a:t>
            </a:r>
            <a:r>
              <a:rPr lang="nl-NL" dirty="0" smtClean="0"/>
              <a:t> </a:t>
            </a:r>
            <a:r>
              <a:rPr lang="nl-NL" dirty="0" err="1" smtClean="0"/>
              <a:t>customers</a:t>
            </a:r>
            <a:endParaRPr lang="nl-NL" dirty="0" smtClean="0"/>
          </a:p>
          <a:p>
            <a:r>
              <a:rPr lang="nl-NL" dirty="0" err="1" smtClean="0"/>
              <a:t>Make</a:t>
            </a:r>
            <a:r>
              <a:rPr lang="nl-NL" dirty="0" smtClean="0"/>
              <a:t> </a:t>
            </a:r>
            <a:r>
              <a:rPr lang="nl-NL" dirty="0" err="1" smtClean="0"/>
              <a:t>profit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showing the distribution of the attributes we saw that we can distinguish between donators and non-donators 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32" y="3886200"/>
            <a:ext cx="5209182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1034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043608" y="177281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Data reduction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2895600"/>
            <a:ext cx="65001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deleted the variables that had a low correlation to the outcome variable in the correlation matrix, such as </a:t>
            </a:r>
            <a:r>
              <a:rPr lang="en-US" dirty="0" err="1"/>
              <a:t>MedTor</a:t>
            </a:r>
            <a:r>
              <a:rPr lang="en-US" dirty="0"/>
              <a:t> and </a:t>
            </a:r>
            <a:r>
              <a:rPr lang="en-US" dirty="0" err="1"/>
              <a:t>LastDon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We also tested </a:t>
            </a:r>
            <a:r>
              <a:rPr lang="en-US" dirty="0" smtClean="0"/>
              <a:t>PCA</a:t>
            </a:r>
          </a:p>
          <a:p>
            <a:r>
              <a:rPr lang="pl-PL" dirty="0"/>
              <a:t>5 PCA -96.5 </a:t>
            </a:r>
            <a:r>
              <a:rPr lang="pl-PL" dirty="0" smtClean="0"/>
              <a:t>%</a:t>
            </a:r>
            <a:endParaRPr lang="en-US" dirty="0" smtClean="0"/>
          </a:p>
          <a:p>
            <a:r>
              <a:rPr lang="pl-PL" dirty="0" smtClean="0"/>
              <a:t> </a:t>
            </a:r>
            <a:r>
              <a:rPr lang="pl-PL" dirty="0"/>
              <a:t>4 </a:t>
            </a:r>
            <a:r>
              <a:rPr lang="pl-PL" dirty="0" smtClean="0"/>
              <a:t>PCA </a:t>
            </a:r>
            <a:r>
              <a:rPr lang="pl-PL" dirty="0"/>
              <a:t>92.1 %</a:t>
            </a:r>
          </a:p>
          <a:p>
            <a:endParaRPr lang="en-US" dirty="0"/>
          </a:p>
          <a:p>
            <a:r>
              <a:rPr lang="en-US" dirty="0" smtClean="0"/>
              <a:t>There were a few interesting facts we found</a:t>
            </a:r>
          </a:p>
          <a:p>
            <a:r>
              <a:rPr lang="en-US" dirty="0"/>
              <a:t>	</a:t>
            </a:r>
            <a:r>
              <a:rPr lang="en-US" dirty="0" smtClean="0"/>
              <a:t>- people usually donate once a year</a:t>
            </a:r>
          </a:p>
          <a:p>
            <a:r>
              <a:rPr lang="en-US" dirty="0"/>
              <a:t>	</a:t>
            </a:r>
            <a:r>
              <a:rPr lang="en-US" dirty="0" smtClean="0"/>
              <a:t>- FRQRES is highly correlated with TIMELR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 off between accuracy, sensitivity, </a:t>
            </a:r>
            <a:r>
              <a:rPr lang="en-US" dirty="0" smtClean="0"/>
              <a:t>specificity</a:t>
            </a:r>
          </a:p>
          <a:p>
            <a:pPr marL="0" indent="0">
              <a:buNone/>
            </a:pPr>
            <a:r>
              <a:rPr lang="en-US" sz="1800" dirty="0" smtClean="0"/>
              <a:t>We used variations of models with different </a:t>
            </a:r>
            <a:r>
              <a:rPr lang="en-US" sz="1800" dirty="0"/>
              <a:t>combinations of </a:t>
            </a:r>
            <a:r>
              <a:rPr lang="en-US" sz="1800" dirty="0" smtClean="0"/>
              <a:t>variables. Those variations have each a </a:t>
            </a:r>
            <a:r>
              <a:rPr lang="en-US" sz="1800" dirty="0"/>
              <a:t>different mix of accuracy, sensitivity and specificity. We compared the outcomes en used the model with overall highest mix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For k-</a:t>
            </a:r>
            <a:r>
              <a:rPr lang="en-US" sz="1800" dirty="0" err="1" smtClean="0"/>
              <a:t>nn</a:t>
            </a:r>
            <a:r>
              <a:rPr lang="en-US" sz="1800" dirty="0" smtClean="0"/>
              <a:t> the best combination was with 4 </a:t>
            </a:r>
            <a:r>
              <a:rPr lang="en-US" sz="1800" dirty="0" err="1" smtClean="0"/>
              <a:t>variables:TIMELR,FRQRES,AVGDON,TIMECL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For </a:t>
            </a:r>
            <a:r>
              <a:rPr lang="en-US" sz="1800" dirty="0" smtClean="0"/>
              <a:t>naive </a:t>
            </a:r>
            <a:r>
              <a:rPr lang="en-US" sz="1800" dirty="0" err="1" smtClean="0"/>
              <a:t>bayes</a:t>
            </a:r>
            <a:r>
              <a:rPr lang="en-US" sz="1800" dirty="0" smtClean="0"/>
              <a:t> the best combination was: TIMELR,FRQRES,AVGDON</a:t>
            </a:r>
            <a:endParaRPr lang="en-US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643268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dirty="0"/>
              <a:t>analysis we calculated the profit by the following </a:t>
            </a:r>
            <a:r>
              <a:rPr lang="en-US" dirty="0" smtClean="0"/>
              <a:t>formula: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en-US" sz="1800" dirty="0"/>
              <a:t>probability of charity org. getting a donation)X (Average donation) – sending catalogues cost&gt; 0</a:t>
            </a:r>
          </a:p>
          <a:p>
            <a:r>
              <a:rPr lang="en-US" dirty="0" smtClean="0"/>
              <a:t>For k-</a:t>
            </a:r>
            <a:r>
              <a:rPr lang="en-US" dirty="0" err="1" smtClean="0"/>
              <a:t>nn</a:t>
            </a:r>
            <a:r>
              <a:rPr lang="en-US" dirty="0" smtClean="0"/>
              <a:t> the best method was with 4 variables and helped to earn 1500 extra</a:t>
            </a:r>
          </a:p>
          <a:p>
            <a:r>
              <a:rPr lang="en-US" dirty="0" smtClean="0"/>
              <a:t>For naïve </a:t>
            </a:r>
            <a:r>
              <a:rPr lang="en-US" dirty="0" err="1" smtClean="0"/>
              <a:t>bayes</a:t>
            </a:r>
            <a:r>
              <a:rPr lang="en-US" dirty="0" smtClean="0"/>
              <a:t> the best was with 3 variables and earned 645 extra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926187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199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	- No general model in the form of eqation is given – each time we want to test the new data, the whole dataset has to be analyzed (slow) – processing time in large data set can be unacceptable</a:t>
            </a:r>
          </a:p>
          <a:p>
            <a:pPr>
              <a:buNone/>
            </a:pPr>
            <a:r>
              <a:rPr lang="pl-PL" dirty="0" smtClean="0"/>
              <a:t>			but: </a:t>
            </a:r>
          </a:p>
          <a:p>
            <a:pPr>
              <a:buNone/>
            </a:pPr>
            <a:r>
              <a:rPr lang="pl-PL" dirty="0" smtClean="0"/>
              <a:t>				- reduce directions</a:t>
            </a:r>
          </a:p>
          <a:p>
            <a:pPr>
              <a:buNone/>
            </a:pPr>
            <a:r>
              <a:rPr lang="pl-PL" dirty="0" smtClean="0"/>
              <a:t>				- find „almost nearest neighbor” – 				   sacrifice part of the accuracy for 				   processing speed </a:t>
            </a:r>
          </a:p>
          <a:p>
            <a:pPr>
              <a:buNone/>
            </a:pPr>
            <a:r>
              <a:rPr lang="pl-PL" dirty="0" smtClean="0"/>
              <a:t>				</a:t>
            </a:r>
          </a:p>
          <a:p>
            <a:pPr>
              <a:buNone/>
            </a:pPr>
            <a:r>
              <a:rPr lang="pl-PL" dirty="0" smtClean="0"/>
              <a:t>	- Curse of dimensionality – data needed increases      exponentially with number of predictors. ( large dataset required to give meaningful prediction ) </a:t>
            </a:r>
          </a:p>
          <a:p>
            <a:pPr>
              <a:buNone/>
            </a:pPr>
            <a:r>
              <a:rPr lang="pl-PL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Real life examples of k-nn 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Examplary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pl-PL" dirty="0" smtClean="0"/>
              <a:t>Nearest Neigbor based content retrieval ( in general product reccomandation )  </a:t>
            </a:r>
          </a:p>
          <a:p>
            <a:pPr marL="514350" indent="-514350">
              <a:buNone/>
            </a:pPr>
            <a:r>
              <a:rPr lang="pl-PL" dirty="0" smtClean="0"/>
              <a:t>		- Amazon</a:t>
            </a:r>
          </a:p>
          <a:p>
            <a:pPr marL="514350" indent="-514350">
              <a:buNone/>
            </a:pPr>
            <a:r>
              <a:rPr lang="pl-PL" dirty="0" smtClean="0"/>
              <a:t>		</a:t>
            </a:r>
          </a:p>
          <a:p>
            <a:pPr>
              <a:buNone/>
            </a:pPr>
            <a:r>
              <a:rPr lang="pl-PL" dirty="0" smtClean="0"/>
              <a:t>		- detailed ex.   - Pandora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2. Biological uses </a:t>
            </a:r>
          </a:p>
          <a:p>
            <a:pPr>
              <a:buNone/>
            </a:pPr>
            <a:r>
              <a:rPr lang="pl-PL" dirty="0" smtClean="0"/>
              <a:t>	- Gene expression</a:t>
            </a:r>
          </a:p>
          <a:p>
            <a:pPr>
              <a:buNone/>
            </a:pPr>
            <a:r>
              <a:rPr lang="pl-PL" dirty="0" smtClean="0"/>
              <a:t>	- Protein- Protein interaction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1000" dirty="0" smtClean="0"/>
              <a:t>Source: </a:t>
            </a:r>
            <a:r>
              <a:rPr lang="en-US" sz="1000" dirty="0" smtClean="0">
                <a:hlinkClick r:id="rId2"/>
              </a:rPr>
              <a:t>http://saravananthirumuruganathan.wordpress.com/2010/05/17/a-detailed-introduction-to-k-nearest-neighbor-knn-algorithm/</a:t>
            </a:r>
            <a:endParaRPr lang="pl-PL" sz="1000" dirty="0" smtClean="0"/>
          </a:p>
          <a:p>
            <a:pPr>
              <a:buNone/>
            </a:pPr>
            <a:r>
              <a:rPr lang="pl-PL" sz="1000" dirty="0" smtClean="0"/>
              <a:t>	 </a:t>
            </a:r>
            <a:r>
              <a:rPr lang="en-US" sz="900" dirty="0" smtClean="0">
                <a:hlinkClick r:id="rId3"/>
              </a:rPr>
              <a:t>http://bionicspirit.com/blog/2012/01/16/cosine-similarity-euclidean-distance.html</a:t>
            </a:r>
            <a:endParaRPr lang="pl-PL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Detailed ex: Pandora</a:t>
            </a:r>
            <a:endParaRPr lang="en-US" dirty="0"/>
          </a:p>
        </p:txBody>
      </p:sp>
      <p:pic>
        <p:nvPicPr>
          <p:cNvPr id="4" name="Content Placeholder 3" descr="pando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6138672" cy="4481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does it work ? (simplified)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Every song is assessed on hundreds of variables on scale from 0-5 by musicians </a:t>
            </a:r>
          </a:p>
          <a:p>
            <a:r>
              <a:rPr lang="pl-PL" dirty="0" smtClean="0"/>
              <a:t>Each song is assigned a vector consisting of results on each variable</a:t>
            </a:r>
          </a:p>
          <a:p>
            <a:r>
              <a:rPr lang="pl-PL" dirty="0" smtClean="0"/>
              <a:t>The user of the Radio chooses the song he/she likes ( the song has to be in Pandora’s database)</a:t>
            </a:r>
          </a:p>
          <a:p>
            <a:r>
              <a:rPr lang="pl-PL" dirty="0" smtClean="0"/>
              <a:t>The program gives the suggested next song that would appeal ( based on the k-nn classification) to the taste of the person </a:t>
            </a:r>
          </a:p>
          <a:p>
            <a:r>
              <a:rPr lang="pl-PL" dirty="0" smtClean="0"/>
              <a:t>The user marks as either „like” or „dislike” - the system keeps the information and can give another suggestion ( now based on the average of two liked songs ) of a song</a:t>
            </a:r>
          </a:p>
          <a:p>
            <a:r>
              <a:rPr lang="pl-PL" dirty="0" smtClean="0"/>
              <a:t>The process follows and the program can give a better suggestion everytime.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the </a:t>
            </a:r>
            <a:r>
              <a:rPr lang="nl-NL" dirty="0" err="1"/>
              <a:t>method</a:t>
            </a:r>
            <a:r>
              <a:rPr lang="nl-NL" dirty="0"/>
              <a:t> </a:t>
            </a:r>
          </a:p>
        </p:txBody>
      </p:sp>
      <p:sp>
        <p:nvSpPr>
          <p:cNvPr id="3" name="Rechthoek 2"/>
          <p:cNvSpPr/>
          <p:nvPr/>
        </p:nvSpPr>
        <p:spPr>
          <a:xfrm>
            <a:off x="827584" y="141277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 smtClean="0"/>
              <a:t>Naive Bayes</a:t>
            </a:r>
          </a:p>
          <a:p>
            <a:endParaRPr lang="en-US" sz="2800" dirty="0"/>
          </a:p>
          <a:p>
            <a:r>
              <a:rPr lang="en-US" sz="2800" dirty="0" smtClean="0"/>
              <a:t>Classification method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Maximize overall classification accuracy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Identifying records belonging to a particular class of interest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en-US" sz="2800" dirty="0" smtClean="0"/>
              <a:t>     ‘Assigning to the most probable class’ method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    Cutoff probability method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3554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General Plan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600" dirty="0" smtClean="0"/>
              <a:t>Part 1</a:t>
            </a: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Discuss K-nearest neighbor &amp; Naive Bayes</a:t>
            </a:r>
          </a:p>
          <a:p>
            <a:pPr marL="0" lvl="0" indent="0">
              <a:buNone/>
            </a:pPr>
            <a:r>
              <a:rPr lang="en-US" sz="2500" dirty="0" smtClean="0">
                <a:solidFill>
                  <a:prstClr val="black"/>
                </a:solidFill>
              </a:rPr>
              <a:t>      1 Method</a:t>
            </a:r>
            <a:endParaRPr lang="en-US" sz="2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500" dirty="0" smtClean="0">
                <a:solidFill>
                  <a:prstClr val="black"/>
                </a:solidFill>
              </a:rPr>
              <a:t>      2 Simple example</a:t>
            </a:r>
          </a:p>
          <a:p>
            <a:pPr marL="0" lvl="0" indent="0">
              <a:buNone/>
            </a:pPr>
            <a:r>
              <a:rPr lang="en-US" sz="2500" dirty="0" smtClean="0">
                <a:solidFill>
                  <a:prstClr val="black"/>
                </a:solidFill>
              </a:rPr>
              <a:t>      3 Real life example</a:t>
            </a:r>
          </a:p>
          <a:p>
            <a:pPr marL="0" lvl="0" indent="0"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Part 2</a:t>
            </a:r>
          </a:p>
          <a:p>
            <a:pPr marL="0" indent="0">
              <a:buNone/>
            </a:pPr>
            <a:r>
              <a:rPr lang="en-US" dirty="0" smtClean="0"/>
              <a:t>Application of the method to the Charity Case</a:t>
            </a:r>
          </a:p>
          <a:p>
            <a:pPr marL="0" indent="0">
              <a:buNone/>
            </a:pPr>
            <a:r>
              <a:rPr lang="en-US" sz="2600" dirty="0" smtClean="0"/>
              <a:t>Information about the case</a:t>
            </a:r>
            <a:endParaRPr lang="en-US" sz="2600" dirty="0"/>
          </a:p>
          <a:p>
            <a:pPr marL="0" indent="0">
              <a:buNone/>
            </a:pPr>
            <a:r>
              <a:rPr lang="en-US" sz="2500" dirty="0" smtClean="0"/>
              <a:t>Pre-analysis of the data</a:t>
            </a:r>
          </a:p>
          <a:p>
            <a:pPr marL="0" indent="0">
              <a:buNone/>
            </a:pPr>
            <a:r>
              <a:rPr lang="en-US" sz="2500" dirty="0" smtClean="0"/>
              <a:t>      1 Data visualization</a:t>
            </a:r>
            <a:endParaRPr lang="en-US" sz="2500" dirty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2 </a:t>
            </a:r>
            <a:r>
              <a:rPr lang="en-US" sz="2500" dirty="0"/>
              <a:t>Data reduction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>
                <a:solidFill>
                  <a:prstClr val="black"/>
                </a:solidFill>
              </a:rPr>
              <a:t>Analysis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prstClr val="black"/>
                </a:solidFill>
              </a:rPr>
              <a:t>      1  </a:t>
            </a:r>
            <a:r>
              <a:rPr lang="en-US" sz="2500" dirty="0">
                <a:solidFill>
                  <a:prstClr val="black"/>
                </a:solidFill>
              </a:rPr>
              <a:t>Recap of the method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prstClr val="black"/>
                </a:solidFill>
              </a:rPr>
              <a:t>      2 </a:t>
            </a:r>
            <a:r>
              <a:rPr lang="en-US" sz="2500" dirty="0">
                <a:solidFill>
                  <a:prstClr val="black"/>
                </a:solidFill>
              </a:rPr>
              <a:t>How do we apply the method to the case 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prstClr val="black"/>
                </a:solidFill>
              </a:rPr>
              <a:t>      3 </a:t>
            </a:r>
            <a:r>
              <a:rPr lang="en-US" sz="2500" dirty="0">
                <a:solidFill>
                  <a:prstClr val="black"/>
                </a:solidFill>
              </a:rPr>
              <a:t>The result of the model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prstClr val="black"/>
                </a:solidFill>
              </a:rPr>
              <a:t>      4 Choice </a:t>
            </a:r>
            <a:r>
              <a:rPr lang="en-US" sz="2500" dirty="0">
                <a:solidFill>
                  <a:prstClr val="black"/>
                </a:solidFill>
              </a:rPr>
              <a:t>of the variables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prstClr val="black"/>
                </a:solidFill>
              </a:rPr>
              <a:t>      5 </a:t>
            </a:r>
            <a:r>
              <a:rPr lang="en-US" sz="2500" dirty="0">
                <a:solidFill>
                  <a:prstClr val="black"/>
                </a:solidFill>
              </a:rPr>
              <a:t>Conclusion and recommendations for the client</a:t>
            </a:r>
            <a:endParaRPr lang="en-US" sz="25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500" dirty="0">
                <a:solidFill>
                  <a:prstClr val="black"/>
                </a:solidFill>
              </a:rPr>
              <a:t>Conclusion</a:t>
            </a:r>
            <a:endParaRPr lang="en-US" sz="2500" dirty="0" smtClean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endParaRPr lang="en-US" sz="2500" dirty="0" smtClean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endParaRPr lang="en-US" sz="25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84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method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3600" u="sng" dirty="0">
                <a:solidFill>
                  <a:prstClr val="black"/>
                </a:solidFill>
              </a:rPr>
              <a:t>Naive </a:t>
            </a:r>
            <a:r>
              <a:rPr lang="en-US" sz="3600" u="sng" dirty="0" smtClean="0">
                <a:solidFill>
                  <a:prstClr val="black"/>
                </a:solidFill>
              </a:rPr>
              <a:t>Bayes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3600" u="sng" dirty="0" smtClean="0">
              <a:solidFill>
                <a:prstClr val="black"/>
              </a:solidFill>
            </a:endParaRPr>
          </a:p>
          <a:p>
            <a:pPr algn="ctr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800" dirty="0" smtClean="0">
                <a:solidFill>
                  <a:prstClr val="black"/>
                </a:solidFill>
              </a:rPr>
              <a:t>‘Assigning to the most probable class’ method</a:t>
            </a:r>
          </a:p>
          <a:p>
            <a:pPr algn="ctr">
              <a:spcBef>
                <a:spcPts val="0"/>
              </a:spcBef>
              <a:buFont typeface="Courier New" pitchFamily="49" charset="0"/>
              <a:buChar char="o"/>
            </a:pPr>
            <a:endParaRPr lang="en-US" sz="2800" dirty="0">
              <a:solidFill>
                <a:prstClr val="black"/>
              </a:solidFill>
            </a:endParaRPr>
          </a:p>
          <a:p>
            <a:pPr algn="ctr">
              <a:spcBef>
                <a:spcPts val="0"/>
              </a:spcBef>
              <a:buFont typeface="Courier New" pitchFamily="49" charset="0"/>
              <a:buChar char="o"/>
            </a:pPr>
            <a:endParaRPr lang="en-US" sz="2800" dirty="0" smtClean="0">
              <a:solidFill>
                <a:prstClr val="black"/>
              </a:solidFill>
            </a:endParaRPr>
          </a:p>
          <a:p>
            <a:pPr algn="ctr">
              <a:spcBef>
                <a:spcPts val="0"/>
              </a:spcBef>
              <a:buFont typeface="Courier New" pitchFamily="49" charset="0"/>
              <a:buChar char="o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115616" y="3501008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Find all the other records just like it</a:t>
            </a:r>
          </a:p>
          <a:p>
            <a:endParaRPr lang="en-US" dirty="0" smtClean="0"/>
          </a:p>
          <a:p>
            <a:r>
              <a:rPr lang="en-US" dirty="0" smtClean="0"/>
              <a:t>2 Determine what classes they all belong to an which class is more</a:t>
            </a:r>
          </a:p>
          <a:p>
            <a:r>
              <a:rPr lang="en-US" dirty="0" smtClean="0"/>
              <a:t> prevalent</a:t>
            </a:r>
          </a:p>
          <a:p>
            <a:endParaRPr lang="en-US" dirty="0" smtClean="0"/>
          </a:p>
          <a:p>
            <a:r>
              <a:rPr lang="en-US" dirty="0" smtClean="0"/>
              <a:t>3 Assign that class to the new record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60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method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3600" u="sng" dirty="0">
                <a:solidFill>
                  <a:prstClr val="black"/>
                </a:solidFill>
              </a:rPr>
              <a:t>Naive Bayes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90708"/>
            <a:ext cx="50117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87624" y="3140968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Establish a cutoff probability for the class of interest above which we consider that a record belongs to that class</a:t>
            </a:r>
          </a:p>
          <a:p>
            <a:endParaRPr lang="en-US" dirty="0" smtClean="0"/>
          </a:p>
          <a:p>
            <a:r>
              <a:rPr lang="en-US" dirty="0" smtClean="0"/>
              <a:t>2 Find all the training records just like the new record</a:t>
            </a:r>
          </a:p>
          <a:p>
            <a:endParaRPr lang="en-US" dirty="0" smtClean="0"/>
          </a:p>
          <a:p>
            <a:r>
              <a:rPr lang="en-US" dirty="0" smtClean="0"/>
              <a:t>3 Determine the probability that those records belong to the class of interest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4 If that probability is above the cutoff probability, assign the new record to the class of interest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02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 </a:t>
            </a:r>
            <a:r>
              <a:rPr lang="nl-NL" dirty="0" err="1" smtClean="0"/>
              <a:t>method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960659" y="1484784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u="sng" dirty="0">
                <a:solidFill>
                  <a:prstClr val="black"/>
                </a:solidFill>
              </a:rPr>
              <a:t>Naive </a:t>
            </a:r>
            <a:r>
              <a:rPr lang="en-US" sz="3600" u="sng" dirty="0" smtClean="0">
                <a:solidFill>
                  <a:prstClr val="black"/>
                </a:solidFill>
              </a:rPr>
              <a:t>Bayes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Class conditional probability</a:t>
            </a: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r>
              <a:rPr lang="en-US" sz="2000" b="1" dirty="0" smtClean="0">
                <a:solidFill>
                  <a:prstClr val="black"/>
                </a:solidFill>
              </a:rPr>
              <a:t>Bayes </a:t>
            </a:r>
            <a:r>
              <a:rPr lang="en-US" sz="2000" b="1" dirty="0">
                <a:solidFill>
                  <a:prstClr val="black"/>
                </a:solidFill>
              </a:rPr>
              <a:t>Theorem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dirty="0" err="1" smtClean="0">
                <a:solidFill>
                  <a:prstClr val="black"/>
                </a:solidFill>
              </a:rPr>
              <a:t>Prob</a:t>
            </a:r>
            <a:r>
              <a:rPr lang="en-US" dirty="0" smtClean="0">
                <a:solidFill>
                  <a:prstClr val="black"/>
                </a:solidFill>
              </a:rPr>
              <a:t>(A given B)  </a:t>
            </a:r>
            <a:r>
              <a:rPr lang="en-US" dirty="0" smtClean="0">
                <a:solidFill>
                  <a:prstClr val="black"/>
                </a:solidFill>
                <a:sym typeface="Wingdings" pitchFamily="2" charset="2"/>
              </a:rPr>
              <a:t>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A represents </a:t>
            </a:r>
            <a:r>
              <a:rPr lang="en-US" dirty="0">
                <a:solidFill>
                  <a:prstClr val="black"/>
                </a:solidFill>
              </a:rPr>
              <a:t>the dependent event and </a:t>
            </a:r>
            <a:r>
              <a:rPr lang="en-US" dirty="0" smtClean="0">
                <a:solidFill>
                  <a:prstClr val="black"/>
                </a:solidFill>
              </a:rPr>
              <a:t>B </a:t>
            </a:r>
            <a:r>
              <a:rPr lang="en-US" dirty="0">
                <a:solidFill>
                  <a:prstClr val="black"/>
                </a:solidFill>
              </a:rPr>
              <a:t>represents the prior event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* Bayes</a:t>
            </a:r>
            <a:r>
              <a:rPr lang="en-US" dirty="0">
                <a:solidFill>
                  <a:prstClr val="black"/>
                </a:solidFill>
              </a:rPr>
              <a:t>’ Theorem finds the probability of an event occurring given the probability of another event that has already occurred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sz="3600" u="sng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86784"/>
            <a:ext cx="28146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the </a:t>
            </a:r>
            <a:r>
              <a:rPr lang="nl-NL" dirty="0" err="1"/>
              <a:t>method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534834"/>
            <a:ext cx="27686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990600" y="3048000"/>
            <a:ext cx="7086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P(Ci|x</a:t>
            </a:r>
            <a:r>
              <a:rPr lang="en-US" sz="1600" dirty="0"/>
              <a:t>1</a:t>
            </a:r>
            <a:r>
              <a:rPr lang="en-US" dirty="0"/>
              <a:t>,….,</a:t>
            </a:r>
            <a:r>
              <a:rPr lang="en-US" dirty="0" err="1"/>
              <a:t>x</a:t>
            </a:r>
            <a:r>
              <a:rPr lang="en-US" sz="1600" dirty="0" err="1"/>
              <a:t>p</a:t>
            </a:r>
            <a:r>
              <a:rPr lang="en-US" dirty="0"/>
              <a:t>) ; The probability  of the record belonging to class </a:t>
            </a:r>
            <a:r>
              <a:rPr lang="en-US" dirty="0" err="1"/>
              <a:t>i</a:t>
            </a:r>
            <a:r>
              <a:rPr lang="en-US" dirty="0"/>
              <a:t> given that its predictor values take on the values x1,….</a:t>
            </a:r>
            <a:r>
              <a:rPr lang="en-US" dirty="0" err="1" smtClean="0"/>
              <a:t>xp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P</a:t>
            </a:r>
            <a:r>
              <a:rPr lang="en-US" sz="1400" dirty="0" err="1"/>
              <a:t>nb</a:t>
            </a:r>
            <a:r>
              <a:rPr lang="en-US" dirty="0"/>
              <a:t> (</a:t>
            </a:r>
            <a:r>
              <a:rPr lang="en-US" dirty="0" smtClean="0"/>
              <a:t>c</a:t>
            </a:r>
            <a:r>
              <a:rPr lang="en-US" sz="1100" dirty="0" smtClean="0"/>
              <a:t>1</a:t>
            </a:r>
            <a:r>
              <a:rPr lang="en-US" dirty="0" smtClean="0"/>
              <a:t>|x</a:t>
            </a:r>
            <a:r>
              <a:rPr lang="en-US" sz="1100" dirty="0" smtClean="0"/>
              <a:t>1,….,</a:t>
            </a:r>
            <a:r>
              <a:rPr lang="en-US" sz="2000" dirty="0" smtClean="0"/>
              <a:t>x</a:t>
            </a:r>
            <a:r>
              <a:rPr lang="en-US" sz="1100" dirty="0" smtClean="0"/>
              <a:t>2</a:t>
            </a:r>
            <a:r>
              <a:rPr lang="en-US" dirty="0" smtClean="0"/>
              <a:t>) =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3789855"/>
            <a:ext cx="43783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method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3600" u="sng" dirty="0">
                <a:solidFill>
                  <a:prstClr val="black"/>
                </a:solidFill>
              </a:rPr>
              <a:t>Naive Bayes</a:t>
            </a:r>
          </a:p>
          <a:p>
            <a:r>
              <a:rPr lang="en-US" dirty="0" smtClean="0"/>
              <a:t>Categorical predictors: The Bayesian classifier works only with categorical predictors</a:t>
            </a:r>
          </a:p>
          <a:p>
            <a:pPr marL="0" indent="0">
              <a:buNone/>
            </a:pPr>
            <a:r>
              <a:rPr lang="en-US" dirty="0" smtClean="0"/>
              <a:t>If we use a set of numerical predictors, what will happen?</a:t>
            </a:r>
          </a:p>
          <a:p>
            <a:r>
              <a:rPr lang="en-US" dirty="0" smtClean="0"/>
              <a:t>Naive rule: assign all records to the majority class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70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method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3600" u="sng" dirty="0">
                <a:solidFill>
                  <a:prstClr val="black"/>
                </a:solidFill>
              </a:rPr>
              <a:t>Naive Bayes</a:t>
            </a:r>
          </a:p>
          <a:p>
            <a:r>
              <a:rPr lang="en-US" dirty="0" smtClean="0"/>
              <a:t>Advantages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Good classification performance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Computationally efficient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Binary and multiclass problems</a:t>
            </a:r>
          </a:p>
          <a:p>
            <a:r>
              <a:rPr lang="en-US" dirty="0" smtClean="0"/>
              <a:t>Disadvantages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Requires a very large number of records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When the goal is estimating probability instead of classification, then the method provides a very biased results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Naive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Bayes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classifier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case</a:t>
            </a:r>
            <a:br>
              <a:rPr lang="nl-NL" sz="3200" dirty="0" smtClean="0">
                <a:latin typeface="Arial" pitchFamily="34" charset="0"/>
                <a:cs typeface="Arial" pitchFamily="34" charset="0"/>
              </a:rPr>
            </a:br>
            <a:r>
              <a:rPr lang="nl-NL" sz="3200" dirty="0" smtClean="0">
                <a:latin typeface="Arial" pitchFamily="34" charset="0"/>
                <a:cs typeface="Arial" pitchFamily="34" charset="0"/>
              </a:rPr>
              <a:t>the training set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763688" y="1052736"/>
          <a:ext cx="5472606" cy="4248479"/>
        </p:xfrm>
        <a:graphic>
          <a:graphicData uri="http://schemas.openxmlformats.org/drawingml/2006/table">
            <a:tbl>
              <a:tblPr/>
              <a:tblGrid>
                <a:gridCol w="912101"/>
                <a:gridCol w="912101"/>
                <a:gridCol w="984110"/>
                <a:gridCol w="840092"/>
                <a:gridCol w="912101"/>
                <a:gridCol w="912101"/>
              </a:tblGrid>
              <a:tr h="495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Day</a:t>
                      </a:r>
                      <a:endParaRPr lang="nl-NL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Outlook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Temperature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Humidity</a:t>
                      </a:r>
                      <a:endParaRPr lang="nl-NL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Wind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Play Tennis</a:t>
                      </a: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?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Sunny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Hot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Weak</a:t>
                      </a:r>
                      <a:endParaRPr lang="nl-NL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Sunny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Hot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Strong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endParaRPr lang="nl-NL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Overcast</a:t>
                      </a:r>
                      <a:endParaRPr lang="nl-NL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Hot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Weak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Rain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Mild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Weak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Rain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Cool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Weak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Rain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Cool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Strong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Overcast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Cool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Strong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Sunny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Mild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Weak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Sunny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Cool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Weak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Rain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Mild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Weak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Sunny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Mild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Strong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Overcast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Mild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Strong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Overcast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Hot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Weak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Rain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Mild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Strong</a:t>
                      </a:r>
                      <a:endParaRPr lang="nl-NL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endParaRPr lang="nl-NL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5589240"/>
            <a:ext cx="8229600" cy="115212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nl-NL" dirty="0" smtClean="0"/>
              <a:t>P(Play_tennis) = 9/14</a:t>
            </a:r>
          </a:p>
          <a:p>
            <a:pPr algn="ctr">
              <a:buNone/>
            </a:pPr>
            <a:r>
              <a:rPr lang="nl-NL" dirty="0" smtClean="0"/>
              <a:t>P(</a:t>
            </a:r>
            <a:r>
              <a:rPr lang="nl-NL" dirty="0" err="1" smtClean="0"/>
              <a:t>Don’t</a:t>
            </a:r>
            <a:r>
              <a:rPr lang="nl-NL" dirty="0" smtClean="0"/>
              <a:t>_</a:t>
            </a:r>
            <a:r>
              <a:rPr lang="nl-NL" dirty="0" err="1" smtClean="0"/>
              <a:t>play</a:t>
            </a:r>
            <a:r>
              <a:rPr lang="nl-NL" dirty="0" smtClean="0"/>
              <a:t>_tennis) = 5/14</a:t>
            </a:r>
          </a:p>
          <a:p>
            <a:pPr algn="ct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>
                <a:latin typeface="Arial" pitchFamily="34" charset="0"/>
                <a:cs typeface="Arial" pitchFamily="34" charset="0"/>
              </a:rPr>
              <a:t>Naive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Bayes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classifier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 case</a:t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>the training set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763688" y="1556792"/>
          <a:ext cx="5472606" cy="4608515"/>
        </p:xfrm>
        <a:graphic>
          <a:graphicData uri="http://schemas.openxmlformats.org/drawingml/2006/table">
            <a:tbl>
              <a:tblPr/>
              <a:tblGrid>
                <a:gridCol w="912101"/>
                <a:gridCol w="912101"/>
                <a:gridCol w="984110"/>
                <a:gridCol w="840092"/>
                <a:gridCol w="912101"/>
                <a:gridCol w="912101"/>
              </a:tblGrid>
              <a:tr h="537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Day</a:t>
                      </a:r>
                      <a:endParaRPr lang="nl-NL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Outlook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Temperature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Humidity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Wind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Play Tennis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?</a:t>
                      </a:r>
                      <a:endParaRPr lang="nl-NL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Sunny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Hot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Weak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Sunny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Hot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Strong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endParaRPr lang="nl-NL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nl-NL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Overcast</a:t>
                      </a:r>
                      <a:endParaRPr lang="nl-NL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Hot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Weak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Rain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Mild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Weak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Rain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Cool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Weak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Rain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Cool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Strong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Overcast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Cool</a:t>
                      </a:r>
                      <a:endParaRPr lang="nl-NL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Strong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Sunny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Mild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Weak</a:t>
                      </a:r>
                      <a:endParaRPr lang="nl-NL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endParaRPr lang="nl-NL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nl-NL" sz="1400" b="1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Sunny</a:t>
                      </a:r>
                      <a:endParaRPr lang="nl-NL" sz="14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Cool</a:t>
                      </a:r>
                      <a:endParaRPr lang="nl-NL" sz="1400" b="1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</a:t>
                      </a:r>
                      <a:endParaRPr lang="nl-NL" sz="1400" b="1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Weak</a:t>
                      </a:r>
                      <a:endParaRPr lang="nl-NL" sz="14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u="none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400" b="1" u="none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nl-NL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Rain</a:t>
                      </a:r>
                      <a:endParaRPr lang="nl-NL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Mild</a:t>
                      </a:r>
                      <a:endParaRPr lang="nl-NL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</a:t>
                      </a:r>
                      <a:endParaRPr lang="nl-NL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Weak</a:t>
                      </a:r>
                      <a:endParaRPr lang="nl-NL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nl-NL" sz="14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Sunny</a:t>
                      </a:r>
                      <a:endParaRPr lang="nl-NL" sz="14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Mild</a:t>
                      </a:r>
                      <a:endParaRPr lang="nl-NL" sz="1400" b="1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</a:t>
                      </a:r>
                      <a:endParaRPr lang="nl-NL" sz="1400" b="1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Strong</a:t>
                      </a:r>
                      <a:endParaRPr lang="nl-NL" sz="1400" b="1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4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Overcast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Mild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Strong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Overcast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Hot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Weak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Rain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Mild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Strong</a:t>
                      </a:r>
                      <a:endParaRPr lang="nl-NL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endParaRPr lang="nl-NL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619672" y="2348880"/>
          <a:ext cx="5904656" cy="1282440"/>
        </p:xfrm>
        <a:graphic>
          <a:graphicData uri="http://schemas.openxmlformats.org/drawingml/2006/table">
            <a:tbl>
              <a:tblPr/>
              <a:tblGrid>
                <a:gridCol w="1476164"/>
                <a:gridCol w="1476164"/>
                <a:gridCol w="1476164"/>
                <a:gridCol w="1476164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TEMPERATURE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Play = </a:t>
                      </a:r>
                      <a:r>
                        <a:rPr lang="nl-NL" sz="1400" dirty="0" err="1">
                          <a:latin typeface="Arial"/>
                          <a:ea typeface="Times New Roman"/>
                          <a:cs typeface="Times New Roman"/>
                        </a:rPr>
                        <a:t>Yes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Play = No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Hot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2/9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2/5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Mild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4/9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2/5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Cool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3/9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1/5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619672" y="3933056"/>
          <a:ext cx="5832648" cy="998976"/>
        </p:xfrm>
        <a:graphic>
          <a:graphicData uri="http://schemas.openxmlformats.org/drawingml/2006/table">
            <a:tbl>
              <a:tblPr/>
              <a:tblGrid>
                <a:gridCol w="1458162"/>
                <a:gridCol w="1458162"/>
                <a:gridCol w="1458162"/>
                <a:gridCol w="1458162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HUMIDITY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Play = </a:t>
                      </a:r>
                      <a:r>
                        <a:rPr lang="nl-NL" sz="1400" dirty="0" err="1">
                          <a:latin typeface="Arial"/>
                          <a:ea typeface="Times New Roman"/>
                          <a:cs typeface="Times New Roman"/>
                        </a:rPr>
                        <a:t>Yes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Play = No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3/9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4/5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Normal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6/9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1/5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619672" y="5301208"/>
          <a:ext cx="5760640" cy="1070984"/>
        </p:xfrm>
        <a:graphic>
          <a:graphicData uri="http://schemas.openxmlformats.org/drawingml/2006/table">
            <a:tbl>
              <a:tblPr/>
              <a:tblGrid>
                <a:gridCol w="1440160"/>
                <a:gridCol w="1440160"/>
                <a:gridCol w="1440160"/>
                <a:gridCol w="144016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WIND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Play = </a:t>
                      </a:r>
                      <a:r>
                        <a:rPr lang="nl-NL" sz="1400" dirty="0" err="1">
                          <a:latin typeface="Arial"/>
                          <a:ea typeface="Times New Roman"/>
                          <a:cs typeface="Times New Roman"/>
                        </a:rPr>
                        <a:t>Yes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Play = No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Strong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3/9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3/5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Weak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6/9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2/5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nl-NL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nl-NL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619672" y="476672"/>
          <a:ext cx="5832648" cy="1573205"/>
        </p:xfrm>
        <a:graphic>
          <a:graphicData uri="http://schemas.openxmlformats.org/drawingml/2006/table">
            <a:tbl>
              <a:tblPr/>
              <a:tblGrid>
                <a:gridCol w="1458162"/>
                <a:gridCol w="1458162"/>
                <a:gridCol w="1458162"/>
                <a:gridCol w="1458162"/>
              </a:tblGrid>
              <a:tr h="335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OUTLOOK</a:t>
                      </a: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Play = </a:t>
                      </a:r>
                      <a:r>
                        <a:rPr lang="nl-NL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Play = No</a:t>
                      </a: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Sunny</a:t>
                      </a: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2/9</a:t>
                      </a:r>
                      <a:endParaRPr lang="nl-NL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3/5</a:t>
                      </a: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Overcast</a:t>
                      </a: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4/9</a:t>
                      </a: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0/5</a:t>
                      </a: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Rain</a:t>
                      </a:r>
                      <a:endParaRPr lang="nl-NL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3/9</a:t>
                      </a:r>
                      <a:endParaRPr lang="nl-NL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2/5</a:t>
                      </a:r>
                      <a:endParaRPr lang="nl-NL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Case: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Should we play tennis today?</a:t>
            </a:r>
          </a:p>
          <a:p>
            <a:pPr algn="ctr">
              <a:buNone/>
            </a:pPr>
            <a:r>
              <a:rPr lang="en-US" dirty="0" smtClean="0"/>
              <a:t>Today the outlook is sunny, the temperature is cool, the humidity is high, and the wind is strong.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X = (Outlook=Sunny, Temperature=Cool, Humidity=High, Wind=Strong)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1</a:t>
            </a:r>
            <a:br>
              <a:rPr lang="en-US" dirty="0" smtClean="0"/>
            </a:br>
            <a:r>
              <a:rPr lang="en-US" dirty="0" smtClean="0"/>
              <a:t>Discuss K-nearest neighbor &amp; Naive Bayes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47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266947"/>
              </p:ext>
            </p:extLst>
          </p:nvPr>
        </p:nvGraphicFramePr>
        <p:xfrm>
          <a:off x="1752600" y="2209800"/>
          <a:ext cx="5904656" cy="1457700"/>
        </p:xfrm>
        <a:graphic>
          <a:graphicData uri="http://schemas.openxmlformats.org/drawingml/2006/table">
            <a:tbl>
              <a:tblPr/>
              <a:tblGrid>
                <a:gridCol w="1476164"/>
                <a:gridCol w="1476164"/>
                <a:gridCol w="1476164"/>
                <a:gridCol w="1476164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TEMPERATURE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Play = </a:t>
                      </a:r>
                      <a:r>
                        <a:rPr lang="nl-NL" sz="1400" dirty="0" err="1">
                          <a:latin typeface="Arial"/>
                          <a:ea typeface="Times New Roman"/>
                          <a:cs typeface="Times New Roman"/>
                        </a:rPr>
                        <a:t>Yes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Play = No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Hot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2/9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2/5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Mild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4/9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2/5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Cool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latin typeface="Arial"/>
                          <a:ea typeface="Times New Roman"/>
                          <a:cs typeface="Times New Roman"/>
                        </a:rPr>
                        <a:t>3/9</a:t>
                      </a:r>
                      <a:endParaRPr lang="nl-NL" sz="2400" b="1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1/5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092384"/>
              </p:ext>
            </p:extLst>
          </p:nvPr>
        </p:nvGraphicFramePr>
        <p:xfrm>
          <a:off x="1655676" y="3810000"/>
          <a:ext cx="5832648" cy="1102228"/>
        </p:xfrm>
        <a:graphic>
          <a:graphicData uri="http://schemas.openxmlformats.org/drawingml/2006/table">
            <a:tbl>
              <a:tblPr/>
              <a:tblGrid>
                <a:gridCol w="1458162"/>
                <a:gridCol w="1458162"/>
                <a:gridCol w="1458162"/>
                <a:gridCol w="1458162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HUMIDITY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Play = </a:t>
                      </a:r>
                      <a:r>
                        <a:rPr lang="nl-NL" sz="1400" dirty="0" err="1">
                          <a:latin typeface="Arial"/>
                          <a:ea typeface="Times New Roman"/>
                          <a:cs typeface="Times New Roman"/>
                        </a:rPr>
                        <a:t>Yes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Play = No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latin typeface="Arial"/>
                          <a:ea typeface="Times New Roman"/>
                          <a:cs typeface="Times New Roman"/>
                        </a:rPr>
                        <a:t>3/9</a:t>
                      </a:r>
                      <a:endParaRPr lang="nl-N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4/5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latin typeface="Arial"/>
                          <a:ea typeface="Times New Roman"/>
                          <a:cs typeface="Times New Roman"/>
                        </a:rPr>
                        <a:t>Normal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6/9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1/5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46984"/>
              </p:ext>
            </p:extLst>
          </p:nvPr>
        </p:nvGraphicFramePr>
        <p:xfrm>
          <a:off x="1691680" y="5469176"/>
          <a:ext cx="5760640" cy="1385692"/>
        </p:xfrm>
        <a:graphic>
          <a:graphicData uri="http://schemas.openxmlformats.org/drawingml/2006/table">
            <a:tbl>
              <a:tblPr/>
              <a:tblGrid>
                <a:gridCol w="1440160"/>
                <a:gridCol w="1440160"/>
                <a:gridCol w="1440160"/>
                <a:gridCol w="144016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WIND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Play = </a:t>
                      </a:r>
                      <a:r>
                        <a:rPr lang="nl-NL" sz="1400" dirty="0" err="1">
                          <a:latin typeface="Arial"/>
                          <a:ea typeface="Times New Roman"/>
                          <a:cs typeface="Times New Roman"/>
                        </a:rPr>
                        <a:t>Yes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Play = No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Strong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latin typeface="Arial"/>
                          <a:ea typeface="Times New Roman"/>
                          <a:cs typeface="Times New Roman"/>
                        </a:rPr>
                        <a:t>3/9</a:t>
                      </a:r>
                      <a:endParaRPr lang="nl-N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3/5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Weak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/>
                          <a:ea typeface="Times New Roman"/>
                          <a:cs typeface="Times New Roman"/>
                        </a:rPr>
                        <a:t>6/9</a:t>
                      </a: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/>
                          <a:ea typeface="Times New Roman"/>
                          <a:cs typeface="Times New Roman"/>
                        </a:rPr>
                        <a:t>2/5</a:t>
                      </a: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nl-NL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nl-NL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034558"/>
              </p:ext>
            </p:extLst>
          </p:nvPr>
        </p:nvGraphicFramePr>
        <p:xfrm>
          <a:off x="1600200" y="228600"/>
          <a:ext cx="5943600" cy="1620059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  <a:gridCol w="1485900"/>
                <a:gridCol w="1485900"/>
              </a:tblGrid>
              <a:tr h="344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OUTLOOK</a:t>
                      </a: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Play = </a:t>
                      </a:r>
                      <a:r>
                        <a:rPr lang="nl-NL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Play = No</a:t>
                      </a:r>
                      <a:endParaRPr lang="nl-NL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Sunny</a:t>
                      </a: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2/9</a:t>
                      </a:r>
                      <a:endParaRPr lang="nl-NL" sz="2400" b="1" dirty="0">
                        <a:solidFill>
                          <a:srgbClr val="92D05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3/5</a:t>
                      </a: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Overcast</a:t>
                      </a:r>
                      <a:endParaRPr lang="nl-NL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4/9</a:t>
                      </a: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0/5</a:t>
                      </a: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Rain</a:t>
                      </a:r>
                      <a:endParaRPr lang="nl-NL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3/9</a:t>
                      </a:r>
                      <a:endParaRPr lang="nl-NL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2/5</a:t>
                      </a: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playing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25097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P(Outlook=Sunny | Play=Yes) =X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= 2/9</a:t>
            </a:r>
            <a:endParaRPr lang="en-US" sz="2800" baseline="-25000" dirty="0" smtClean="0"/>
          </a:p>
          <a:p>
            <a:pPr algn="ctr">
              <a:buNone/>
            </a:pPr>
            <a:r>
              <a:rPr lang="en-US" sz="2800" dirty="0" smtClean="0"/>
              <a:t>P(Temperature=Cool | Play=Yes) = X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= 3/9</a:t>
            </a:r>
            <a:endParaRPr lang="en-US" sz="2800" baseline="-25000" dirty="0" smtClean="0"/>
          </a:p>
          <a:p>
            <a:pPr algn="ctr">
              <a:buNone/>
            </a:pPr>
            <a:r>
              <a:rPr lang="en-US" sz="2800" dirty="0" smtClean="0"/>
              <a:t>P(Humidity=High | Play=Yes) = X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= 3/9</a:t>
            </a:r>
            <a:endParaRPr lang="en-US" sz="2800" baseline="-25000" dirty="0" smtClean="0"/>
          </a:p>
          <a:p>
            <a:pPr algn="ctr">
              <a:buNone/>
            </a:pPr>
            <a:r>
              <a:rPr lang="en-US" sz="2800" dirty="0" smtClean="0"/>
              <a:t>P(Wind=Strong | Play=Yes) = X</a:t>
            </a:r>
            <a:r>
              <a:rPr lang="en-US" sz="2800" baseline="-25000" dirty="0" smtClean="0"/>
              <a:t>4 </a:t>
            </a:r>
            <a:r>
              <a:rPr lang="en-US" sz="2800" dirty="0" smtClean="0"/>
              <a:t>= 3/9</a:t>
            </a:r>
            <a:endParaRPr lang="en-US" sz="2800" baseline="-250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P(Play=Yes) = P(C</a:t>
            </a:r>
            <a:r>
              <a:rPr lang="en-US" sz="2800" baseline="-25000" dirty="0" smtClean="0"/>
              <a:t>Y</a:t>
            </a:r>
            <a:r>
              <a:rPr lang="en-US" sz="2800" dirty="0" smtClean="0"/>
              <a:t>) = 9/14</a:t>
            </a:r>
          </a:p>
          <a:p>
            <a:pPr algn="ctr">
              <a:buNone/>
            </a:pPr>
            <a:endParaRPr lang="nl-NL" sz="2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556792"/>
            <a:ext cx="8132612" cy="701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Numerator</a:t>
            </a:r>
            <a:r>
              <a:rPr lang="nl-NL" dirty="0" smtClean="0"/>
              <a:t> of </a:t>
            </a:r>
            <a:r>
              <a:rPr lang="nl-NL" dirty="0" err="1" smtClean="0"/>
              <a:t>naive</a:t>
            </a:r>
            <a:r>
              <a:rPr lang="nl-NL" dirty="0" smtClean="0"/>
              <a:t> Bayes </a:t>
            </a:r>
            <a:r>
              <a:rPr lang="nl-NL" dirty="0" err="1" smtClean="0"/>
              <a:t>equation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P(</a:t>
            </a:r>
            <a:r>
              <a:rPr lang="nl-NL" dirty="0" smtClean="0"/>
              <a:t>X</a:t>
            </a:r>
            <a:r>
              <a:rPr lang="nl-NL" baseline="-25000" dirty="0" smtClean="0"/>
              <a:t>1</a:t>
            </a:r>
            <a:r>
              <a:rPr lang="nl-NL" dirty="0" smtClean="0"/>
              <a:t>|C</a:t>
            </a:r>
            <a:r>
              <a:rPr lang="nl-NL" baseline="-25000" dirty="0" smtClean="0"/>
              <a:t>Y</a:t>
            </a:r>
            <a:r>
              <a:rPr lang="en-US" dirty="0" smtClean="0"/>
              <a:t>)* P(</a:t>
            </a:r>
            <a:r>
              <a:rPr lang="nl-NL" dirty="0" smtClean="0"/>
              <a:t>X</a:t>
            </a:r>
            <a:r>
              <a:rPr lang="nl-NL" baseline="-25000" dirty="0" smtClean="0"/>
              <a:t>2</a:t>
            </a:r>
            <a:r>
              <a:rPr lang="nl-NL" dirty="0" smtClean="0"/>
              <a:t>|C</a:t>
            </a:r>
            <a:r>
              <a:rPr lang="nl-NL" baseline="-25000" dirty="0" smtClean="0"/>
              <a:t>Y</a:t>
            </a:r>
            <a:r>
              <a:rPr lang="en-US" dirty="0" smtClean="0"/>
              <a:t>)* P(</a:t>
            </a:r>
            <a:r>
              <a:rPr lang="nl-NL" dirty="0" smtClean="0"/>
              <a:t>X</a:t>
            </a:r>
            <a:r>
              <a:rPr lang="nl-NL" baseline="-25000" dirty="0" smtClean="0"/>
              <a:t>3</a:t>
            </a:r>
            <a:r>
              <a:rPr lang="nl-NL" dirty="0" smtClean="0"/>
              <a:t>|C</a:t>
            </a:r>
            <a:r>
              <a:rPr lang="nl-NL" baseline="-25000" dirty="0" smtClean="0"/>
              <a:t>Y</a:t>
            </a:r>
            <a:r>
              <a:rPr lang="en-US" dirty="0" smtClean="0"/>
              <a:t>)* P(</a:t>
            </a:r>
            <a:r>
              <a:rPr lang="nl-NL" dirty="0" smtClean="0"/>
              <a:t>X</a:t>
            </a:r>
            <a:r>
              <a:rPr lang="nl-NL" baseline="-25000" dirty="0" smtClean="0"/>
              <a:t>4</a:t>
            </a:r>
            <a:r>
              <a:rPr lang="nl-NL" dirty="0" smtClean="0"/>
              <a:t>|C</a:t>
            </a:r>
            <a:r>
              <a:rPr lang="nl-NL" baseline="-25000" dirty="0" smtClean="0"/>
              <a:t>Y</a:t>
            </a:r>
            <a:r>
              <a:rPr lang="en-US" dirty="0" smtClean="0"/>
              <a:t>)*</a:t>
            </a:r>
            <a:r>
              <a:rPr lang="nl-NL" dirty="0" smtClean="0"/>
              <a:t>P(C</a:t>
            </a:r>
            <a:r>
              <a:rPr lang="nl-NL" baseline="-25000" dirty="0" smtClean="0"/>
              <a:t>Y</a:t>
            </a:r>
            <a:r>
              <a:rPr lang="nl-NL" dirty="0" smtClean="0"/>
              <a:t>)</a:t>
            </a:r>
            <a:r>
              <a:rPr lang="en-US" dirty="0" smtClean="0"/>
              <a:t>= </a:t>
            </a:r>
          </a:p>
          <a:p>
            <a:pPr algn="ctr">
              <a:buNone/>
            </a:pPr>
            <a:r>
              <a:rPr lang="en-US" dirty="0" smtClean="0"/>
              <a:t>(2/9) * (3/9) * (3/9) * (3/9) * (9/14) = 0.0053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0.0053 represents </a:t>
            </a:r>
            <a:r>
              <a:rPr lang="nl-NL" b="1" dirty="0" smtClean="0"/>
              <a:t>P(X</a:t>
            </a:r>
            <a:r>
              <a:rPr lang="nl-NL" b="1" baseline="-25000" dirty="0" smtClean="0"/>
              <a:t>1</a:t>
            </a:r>
            <a:r>
              <a:rPr lang="nl-NL" b="1" dirty="0" smtClean="0"/>
              <a:t>,X</a:t>
            </a:r>
            <a:r>
              <a:rPr lang="nl-NL" b="1" baseline="-25000" dirty="0" smtClean="0"/>
              <a:t>2</a:t>
            </a:r>
            <a:r>
              <a:rPr lang="nl-NL" b="1" dirty="0" smtClean="0"/>
              <a:t>,X</a:t>
            </a:r>
            <a:r>
              <a:rPr lang="nl-NL" b="1" baseline="-25000" dirty="0" smtClean="0"/>
              <a:t>3</a:t>
            </a:r>
            <a:r>
              <a:rPr lang="nl-NL" b="1" dirty="0" smtClean="0"/>
              <a:t>,X</a:t>
            </a:r>
            <a:r>
              <a:rPr lang="nl-NL" b="1" baseline="-25000" dirty="0" smtClean="0"/>
              <a:t>4</a:t>
            </a:r>
            <a:r>
              <a:rPr lang="nl-NL" b="1" dirty="0" smtClean="0"/>
              <a:t>|C</a:t>
            </a:r>
            <a:r>
              <a:rPr lang="nl-NL" b="1" baseline="-25000" dirty="0" smtClean="0"/>
              <a:t>Y</a:t>
            </a:r>
            <a:r>
              <a:rPr lang="nl-NL" b="1" dirty="0" smtClean="0"/>
              <a:t>)*P(C</a:t>
            </a:r>
            <a:r>
              <a:rPr lang="nl-NL" b="1" baseline="-25000" dirty="0" smtClean="0"/>
              <a:t>Y</a:t>
            </a:r>
            <a:r>
              <a:rPr lang="nl-NL" b="1" dirty="0" smtClean="0"/>
              <a:t>)</a:t>
            </a:r>
            <a:r>
              <a:rPr lang="nl-NL" dirty="0" smtClean="0"/>
              <a:t>, </a:t>
            </a:r>
            <a:r>
              <a:rPr lang="nl-NL" dirty="0" err="1" smtClean="0"/>
              <a:t>which</a:t>
            </a:r>
            <a:r>
              <a:rPr lang="nl-NL" dirty="0" smtClean="0"/>
              <a:t> is the top part of the </a:t>
            </a:r>
            <a:r>
              <a:rPr lang="nl-NL" dirty="0" err="1" smtClean="0"/>
              <a:t>naive</a:t>
            </a:r>
            <a:r>
              <a:rPr lang="nl-NL" dirty="0" smtClean="0"/>
              <a:t> Bayes </a:t>
            </a:r>
            <a:r>
              <a:rPr lang="nl-NL" dirty="0" err="1" smtClean="0"/>
              <a:t>classifier</a:t>
            </a:r>
            <a:r>
              <a:rPr lang="nl-NL" dirty="0" smtClean="0"/>
              <a:t> </a:t>
            </a:r>
            <a:r>
              <a:rPr lang="nl-NL" dirty="0" err="1" smtClean="0"/>
              <a:t>formula</a:t>
            </a:r>
            <a:endParaRPr lang="nl-NL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013176"/>
            <a:ext cx="8355498" cy="721033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playing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P(Outlook=Sunny | Play=No) = X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= 3/5</a:t>
            </a:r>
            <a:endParaRPr lang="en-US" sz="2400" baseline="-25000" dirty="0" smtClean="0"/>
          </a:p>
          <a:p>
            <a:pPr algn="ctr">
              <a:buNone/>
            </a:pPr>
            <a:r>
              <a:rPr lang="en-US" sz="2400" dirty="0" smtClean="0"/>
              <a:t>P(Temperature=Cool | Play=No) = X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= 1/5</a:t>
            </a:r>
            <a:endParaRPr lang="en-US" sz="2400" baseline="-25000" dirty="0" smtClean="0"/>
          </a:p>
          <a:p>
            <a:pPr algn="ctr">
              <a:buNone/>
            </a:pPr>
            <a:r>
              <a:rPr lang="en-US" sz="2400" dirty="0" smtClean="0"/>
              <a:t>P(Humidity=High | Play=No) = X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= 4/5</a:t>
            </a:r>
            <a:endParaRPr lang="en-US" sz="2400" baseline="-25000" dirty="0" smtClean="0"/>
          </a:p>
          <a:p>
            <a:pPr algn="ctr">
              <a:buNone/>
            </a:pPr>
            <a:r>
              <a:rPr lang="en-US" sz="2400" dirty="0" smtClean="0"/>
              <a:t>P(Wind=Strong | Play=No) = X</a:t>
            </a:r>
            <a:r>
              <a:rPr lang="en-US" sz="2400" baseline="-25000" dirty="0" smtClean="0"/>
              <a:t>4 </a:t>
            </a:r>
            <a:r>
              <a:rPr lang="en-US" sz="2400" dirty="0" smtClean="0"/>
              <a:t>= 3/5</a:t>
            </a:r>
            <a:endParaRPr lang="en-US" sz="2400" baseline="-250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P(Play=No) = P(C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) = 5/14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(3/5) * (1/5) * (4/5) * (3/5) * (5/14) = 0.0206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nl-NL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301208"/>
            <a:ext cx="8077569" cy="70179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Summary</a:t>
            </a:r>
            <a:r>
              <a:rPr lang="nl-NL" dirty="0" smtClean="0"/>
              <a:t> of the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far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3024336"/>
          </a:xfrm>
        </p:spPr>
        <p:txBody>
          <a:bodyPr/>
          <a:lstStyle/>
          <a:p>
            <a:pPr algn="ctr">
              <a:buNone/>
            </a:pPr>
            <a:r>
              <a:rPr lang="nl-NL" sz="2800" b="1" dirty="0" smtClean="0"/>
              <a:t>For </a:t>
            </a:r>
            <a:r>
              <a:rPr lang="nl-NL" sz="2800" b="1" dirty="0" err="1" smtClean="0"/>
              <a:t>playing</a:t>
            </a:r>
            <a:r>
              <a:rPr lang="nl-NL" sz="2800" b="1" dirty="0" smtClean="0"/>
              <a:t> tennis, P(X</a:t>
            </a:r>
            <a:r>
              <a:rPr lang="nl-NL" sz="2800" b="1" baseline="-25000" dirty="0" smtClean="0"/>
              <a:t>1</a:t>
            </a:r>
            <a:r>
              <a:rPr lang="nl-NL" sz="2800" b="1" dirty="0" smtClean="0"/>
              <a:t>,X</a:t>
            </a:r>
            <a:r>
              <a:rPr lang="nl-NL" sz="2800" b="1" baseline="-25000" dirty="0" smtClean="0"/>
              <a:t>2</a:t>
            </a:r>
            <a:r>
              <a:rPr lang="nl-NL" sz="2800" b="1" dirty="0" smtClean="0"/>
              <a:t>,X</a:t>
            </a:r>
            <a:r>
              <a:rPr lang="nl-NL" sz="2800" b="1" baseline="-25000" dirty="0" smtClean="0"/>
              <a:t>3</a:t>
            </a:r>
            <a:r>
              <a:rPr lang="nl-NL" sz="2800" b="1" dirty="0" smtClean="0"/>
              <a:t>,X</a:t>
            </a:r>
            <a:r>
              <a:rPr lang="nl-NL" sz="2800" b="1" baseline="-25000" dirty="0" smtClean="0"/>
              <a:t>4</a:t>
            </a:r>
            <a:r>
              <a:rPr lang="nl-NL" sz="2800" b="1" dirty="0" smtClean="0"/>
              <a:t>|C</a:t>
            </a:r>
            <a:r>
              <a:rPr lang="nl-NL" sz="2800" b="1" baseline="-25000" dirty="0" smtClean="0"/>
              <a:t>Y</a:t>
            </a:r>
            <a:r>
              <a:rPr lang="nl-NL" sz="2800" b="1" dirty="0" smtClean="0"/>
              <a:t>)P(C</a:t>
            </a:r>
            <a:r>
              <a:rPr lang="nl-NL" sz="2800" b="1" baseline="-25000" dirty="0" smtClean="0"/>
              <a:t>Y</a:t>
            </a:r>
            <a:r>
              <a:rPr lang="nl-NL" sz="2800" b="1" dirty="0" smtClean="0"/>
              <a:t>) = 0.0053</a:t>
            </a:r>
          </a:p>
          <a:p>
            <a:pPr algn="ctr">
              <a:buNone/>
            </a:pPr>
            <a:endParaRPr lang="nl-NL" sz="2800" b="1" dirty="0" smtClean="0"/>
          </a:p>
          <a:p>
            <a:pPr algn="ctr">
              <a:buNone/>
            </a:pPr>
            <a:endParaRPr lang="nl-NL" sz="2800" b="1" dirty="0" smtClean="0"/>
          </a:p>
          <a:p>
            <a:pPr algn="ctr">
              <a:buNone/>
            </a:pPr>
            <a:endParaRPr lang="nl-NL" sz="2800" b="1" dirty="0" smtClean="0"/>
          </a:p>
          <a:p>
            <a:pPr algn="ctr">
              <a:buNone/>
            </a:pPr>
            <a:r>
              <a:rPr lang="nl-NL" sz="2800" b="1" dirty="0" smtClean="0"/>
              <a:t>For </a:t>
            </a:r>
            <a:r>
              <a:rPr lang="nl-NL" sz="2800" b="1" dirty="0" err="1" smtClean="0"/>
              <a:t>not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playing</a:t>
            </a:r>
            <a:r>
              <a:rPr lang="nl-NL" sz="2800" b="1" dirty="0" smtClean="0"/>
              <a:t> tennis P(X</a:t>
            </a:r>
            <a:r>
              <a:rPr lang="nl-NL" sz="2800" b="1" baseline="-25000" dirty="0" smtClean="0"/>
              <a:t>1</a:t>
            </a:r>
            <a:r>
              <a:rPr lang="nl-NL" sz="2800" b="1" dirty="0" smtClean="0"/>
              <a:t>,X</a:t>
            </a:r>
            <a:r>
              <a:rPr lang="nl-NL" sz="2800" b="1" baseline="-25000" dirty="0" smtClean="0"/>
              <a:t>2</a:t>
            </a:r>
            <a:r>
              <a:rPr lang="nl-NL" sz="2800" b="1" dirty="0" smtClean="0"/>
              <a:t>,X</a:t>
            </a:r>
            <a:r>
              <a:rPr lang="nl-NL" sz="2800" b="1" baseline="-25000" dirty="0" smtClean="0"/>
              <a:t>3</a:t>
            </a:r>
            <a:r>
              <a:rPr lang="nl-NL" sz="2800" b="1" dirty="0" smtClean="0"/>
              <a:t>,X</a:t>
            </a:r>
            <a:r>
              <a:rPr lang="nl-NL" sz="2800" b="1" baseline="-25000" dirty="0" smtClean="0"/>
              <a:t>4</a:t>
            </a:r>
            <a:r>
              <a:rPr lang="nl-NL" sz="2800" b="1" dirty="0" smtClean="0"/>
              <a:t>|C</a:t>
            </a:r>
            <a:r>
              <a:rPr lang="nl-NL" sz="2800" b="1" baseline="-25000" dirty="0" smtClean="0"/>
              <a:t>N</a:t>
            </a:r>
            <a:r>
              <a:rPr lang="nl-NL" sz="2800" b="1" dirty="0" smtClean="0"/>
              <a:t>)P(C</a:t>
            </a:r>
            <a:r>
              <a:rPr lang="nl-NL" sz="2800" b="1" baseline="-25000" dirty="0" smtClean="0"/>
              <a:t>N</a:t>
            </a:r>
            <a:r>
              <a:rPr lang="nl-NL" sz="2800" b="1" dirty="0" smtClean="0"/>
              <a:t>) = 0.0206</a:t>
            </a:r>
            <a:endParaRPr lang="nl-NL" sz="28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564904"/>
            <a:ext cx="8132612" cy="701799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085184"/>
            <a:ext cx="8077569" cy="701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Denominator</a:t>
            </a:r>
            <a:r>
              <a:rPr lang="nl-NL" dirty="0" smtClean="0"/>
              <a:t> of </a:t>
            </a:r>
            <a:r>
              <a:rPr lang="nl-NL" dirty="0" err="1" smtClean="0"/>
              <a:t>naive</a:t>
            </a:r>
            <a:r>
              <a:rPr lang="nl-NL" dirty="0" smtClean="0"/>
              <a:t> Bayes </a:t>
            </a:r>
            <a:r>
              <a:rPr lang="nl-NL" dirty="0" err="1" smtClean="0"/>
              <a:t>equation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dirty="0" smtClean="0"/>
              <a:t>Evidence =</a:t>
            </a:r>
          </a:p>
          <a:p>
            <a:pPr lvl="0" algn="ctr">
              <a:buNone/>
            </a:pPr>
            <a:r>
              <a:rPr lang="en-US" dirty="0" smtClean="0"/>
              <a:t>P(</a:t>
            </a:r>
            <a:r>
              <a:rPr lang="nl-NL" dirty="0" smtClean="0"/>
              <a:t>X</a:t>
            </a:r>
            <a:r>
              <a:rPr lang="nl-NL" baseline="-25000" dirty="0" smtClean="0"/>
              <a:t>1</a:t>
            </a:r>
            <a:r>
              <a:rPr lang="nl-NL" dirty="0" smtClean="0"/>
              <a:t>,X</a:t>
            </a:r>
            <a:r>
              <a:rPr lang="nl-NL" baseline="-25000" dirty="0" smtClean="0"/>
              <a:t>2</a:t>
            </a:r>
            <a:r>
              <a:rPr lang="nl-NL" dirty="0" smtClean="0"/>
              <a:t>,X</a:t>
            </a:r>
            <a:r>
              <a:rPr lang="nl-NL" baseline="-25000" dirty="0" smtClean="0"/>
              <a:t>3</a:t>
            </a:r>
            <a:r>
              <a:rPr lang="nl-NL" dirty="0" smtClean="0"/>
              <a:t>,X</a:t>
            </a:r>
            <a:r>
              <a:rPr lang="nl-NL" baseline="-25000" dirty="0" smtClean="0"/>
              <a:t>4</a:t>
            </a:r>
            <a:r>
              <a:rPr lang="en-US" dirty="0" smtClean="0"/>
              <a:t>|C</a:t>
            </a:r>
            <a:r>
              <a:rPr lang="en-US" baseline="-25000" dirty="0" smtClean="0"/>
              <a:t>Y</a:t>
            </a:r>
            <a:r>
              <a:rPr lang="en-US" dirty="0" smtClean="0"/>
              <a:t>)*P(C</a:t>
            </a:r>
            <a:r>
              <a:rPr lang="en-US" baseline="-25000" dirty="0" smtClean="0"/>
              <a:t>Y</a:t>
            </a:r>
            <a:r>
              <a:rPr lang="en-US" dirty="0" smtClean="0"/>
              <a:t>) + P(</a:t>
            </a:r>
            <a:r>
              <a:rPr lang="nl-NL" dirty="0" smtClean="0"/>
              <a:t>X</a:t>
            </a:r>
            <a:r>
              <a:rPr lang="nl-NL" baseline="-25000" dirty="0" smtClean="0"/>
              <a:t>1</a:t>
            </a:r>
            <a:r>
              <a:rPr lang="nl-NL" dirty="0" smtClean="0"/>
              <a:t>,X</a:t>
            </a:r>
            <a:r>
              <a:rPr lang="nl-NL" baseline="-25000" dirty="0" smtClean="0"/>
              <a:t>2</a:t>
            </a:r>
            <a:r>
              <a:rPr lang="nl-NL" dirty="0" smtClean="0"/>
              <a:t>,X</a:t>
            </a:r>
            <a:r>
              <a:rPr lang="nl-NL" baseline="-25000" dirty="0" smtClean="0"/>
              <a:t>3</a:t>
            </a:r>
            <a:r>
              <a:rPr lang="nl-NL" dirty="0" smtClean="0"/>
              <a:t>,X</a:t>
            </a:r>
            <a:r>
              <a:rPr lang="nl-NL" baseline="-25000" dirty="0" smtClean="0"/>
              <a:t>4</a:t>
            </a:r>
            <a:r>
              <a:rPr lang="en-US" dirty="0" smtClean="0"/>
              <a:t>|C</a:t>
            </a:r>
            <a:r>
              <a:rPr lang="en-US" baseline="-25000" dirty="0" smtClean="0"/>
              <a:t>N</a:t>
            </a:r>
            <a:r>
              <a:rPr lang="en-US" dirty="0" smtClean="0"/>
              <a:t>)*P(C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</a:p>
          <a:p>
            <a:pPr lvl="0" algn="ctr">
              <a:buNone/>
            </a:pPr>
            <a:r>
              <a:rPr lang="en-US" dirty="0" smtClean="0"/>
              <a:t>= 0.0053 + 0.0206 = 0.0259</a:t>
            </a:r>
          </a:p>
          <a:p>
            <a:pPr algn="ctr">
              <a:buNone/>
            </a:pPr>
            <a:endParaRPr lang="nl-NL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772816"/>
            <a:ext cx="8132612" cy="70179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Answer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r>
              <a:rPr lang="nl-NL" dirty="0" smtClean="0"/>
              <a:t>The </a:t>
            </a:r>
            <a:r>
              <a:rPr lang="nl-NL" dirty="0" err="1" smtClean="0"/>
              <a:t>probability</a:t>
            </a:r>
            <a:r>
              <a:rPr lang="nl-NL" dirty="0" smtClean="0"/>
              <a:t> of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playing</a:t>
            </a:r>
            <a:r>
              <a:rPr lang="nl-NL" dirty="0" smtClean="0"/>
              <a:t> tennis is </a:t>
            </a:r>
            <a:r>
              <a:rPr lang="nl-NL" dirty="0" err="1" smtClean="0"/>
              <a:t>larger</a:t>
            </a:r>
            <a:r>
              <a:rPr lang="nl-NL" dirty="0" smtClean="0"/>
              <a:t> </a:t>
            </a:r>
            <a:r>
              <a:rPr lang="nl-NL" dirty="0" err="1" smtClean="0"/>
              <a:t>so</a:t>
            </a:r>
            <a:r>
              <a:rPr lang="nl-NL" dirty="0" smtClean="0"/>
              <a:t> we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play</a:t>
            </a:r>
            <a:r>
              <a:rPr lang="nl-NL" dirty="0" smtClean="0"/>
              <a:t> tennis </a:t>
            </a:r>
            <a:r>
              <a:rPr lang="nl-NL" dirty="0" err="1" smtClean="0"/>
              <a:t>today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204864"/>
            <a:ext cx="7970284" cy="51549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429000"/>
            <a:ext cx="8100392" cy="527404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pl-PL" dirty="0" smtClean="0"/>
              <a:t>Real life example of Naive Bayes method</a:t>
            </a:r>
            <a:endParaRPr lang="en-US" dirty="0"/>
          </a:p>
        </p:txBody>
      </p:sp>
      <p:pic>
        <p:nvPicPr>
          <p:cNvPr id="4" name="Picture 3" descr="naive bayes - real 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09800"/>
            <a:ext cx="70866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Examplary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Text classifications</a:t>
            </a:r>
          </a:p>
          <a:p>
            <a:pPr lvl="1"/>
            <a:r>
              <a:rPr lang="pl-PL" dirty="0" smtClean="0"/>
              <a:t>Spam filtering in E-mails </a:t>
            </a:r>
          </a:p>
          <a:p>
            <a:pPr lvl="1"/>
            <a:r>
              <a:rPr lang="pl-PL" dirty="0" smtClean="0"/>
              <a:t>Text processors – errors correction</a:t>
            </a:r>
          </a:p>
          <a:p>
            <a:pPr lvl="1"/>
            <a:r>
              <a:rPr lang="pl-PL" dirty="0" smtClean="0"/>
              <a:t> Detecting the language of the text</a:t>
            </a:r>
          </a:p>
          <a:p>
            <a:pPr lvl="1"/>
            <a:r>
              <a:rPr lang="en-US" sz="1050" dirty="0" smtClean="0">
                <a:hlinkClick r:id="rId2"/>
              </a:rPr>
              <a:t>http://bionicspirit.com/blog/2012/02/09/howto-build-naive-bayes-classifier.html</a:t>
            </a:r>
            <a:endParaRPr lang="pl-PL" sz="1050" dirty="0" smtClean="0"/>
          </a:p>
          <a:p>
            <a:pPr lvl="1"/>
            <a:r>
              <a:rPr lang="pl-PL" dirty="0" smtClean="0"/>
              <a:t>Metereorology ( CALIPSO , PATMOS-x)</a:t>
            </a:r>
          </a:p>
          <a:p>
            <a:pPr lvl="1"/>
            <a:r>
              <a:rPr lang="en-US" sz="1050" dirty="0" smtClean="0">
                <a:hlinkClick r:id="rId3"/>
              </a:rPr>
              <a:t>http://journals.ametsoc.org/doi/pdf/10.1175/JAMC-D-11-02.1</a:t>
            </a:r>
            <a:endParaRPr lang="pl-PL" sz="1050" dirty="0" smtClean="0"/>
          </a:p>
          <a:p>
            <a:pPr lvl="1"/>
            <a:r>
              <a:rPr lang="pl-PL" dirty="0" smtClean="0"/>
              <a:t>Plagiarism detection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Detailed ex: SPAM FILTERING</a:t>
            </a:r>
            <a:endParaRPr lang="en-US" dirty="0"/>
          </a:p>
        </p:txBody>
      </p:sp>
      <p:pic>
        <p:nvPicPr>
          <p:cNvPr id="1026" name="Picture 2" descr="C:\Users\Adam\Desktop\Spa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25923"/>
            <a:ext cx="5800725" cy="5732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K-NN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 – nearest neighbors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does it work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Humans classify a huge amount of e-mails as spam or not spam, and then select equal training dataset of spam and non-spam emails.</a:t>
            </a:r>
          </a:p>
          <a:p>
            <a:r>
              <a:rPr lang="pl-PL" dirty="0" smtClean="0"/>
              <a:t>For each word compute the frequency of occurance in spam and non-spam e-mails and attach probability of occurance of a word in spam as well as non-spam e-mail</a:t>
            </a:r>
          </a:p>
          <a:p>
            <a:r>
              <a:rPr lang="pl-PL" dirty="0" smtClean="0"/>
              <a:t>Then apply the naive bayes probability of belonging to the class ( spam or not spam ) </a:t>
            </a:r>
          </a:p>
          <a:p>
            <a:r>
              <a:rPr lang="pl-PL" dirty="0" smtClean="0"/>
              <a:t>Eihter the simple higher probability method or a cutoff threshold method to classify.</a:t>
            </a:r>
          </a:p>
          <a:p>
            <a:r>
              <a:rPr lang="pl-PL" dirty="0" smtClean="0"/>
              <a:t>Additional – if you for example classify the e-mails in your e-mail client for spam and non spam, then you also create a personalized spam filter.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3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of the method to the charity case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11387"/>
            <a:ext cx="457835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2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Introduction of the case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Dutch charity organization that wants to </a:t>
            </a:r>
            <a:r>
              <a:rPr lang="en-US" dirty="0" smtClean="0"/>
              <a:t>be able </a:t>
            </a:r>
            <a:r>
              <a:rPr lang="en-US" dirty="0"/>
              <a:t>to classify it's supporters to donators and non-donators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Goal of the charity organization</a:t>
            </a:r>
          </a:p>
          <a:p>
            <a:pPr marL="0" indent="0">
              <a:buNone/>
            </a:pPr>
            <a:r>
              <a:rPr lang="en-US" dirty="0" smtClean="0"/>
              <a:t> - how will they meet the goal?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Effective marketing : more direct marketing to highly potential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Introduction of the case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Variable:</a:t>
            </a:r>
          </a:p>
          <a:p>
            <a:pPr marL="0" indent="0">
              <a:buNone/>
            </a:pPr>
            <a:r>
              <a:rPr lang="en-US" dirty="0" err="1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rPr>
              <a:t>TimeLr</a:t>
            </a:r>
            <a:r>
              <a:rPr lang="en-US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rPr>
              <a:t> </a:t>
            </a:r>
            <a:r>
              <a:rPr lang="en-US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rPr>
              <a:t>   </a:t>
            </a:r>
            <a:r>
              <a:rPr lang="en-US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ym typeface="Wingdings" pitchFamily="2" charset="2"/>
              </a:rPr>
              <a:t> </a:t>
            </a:r>
            <a:r>
              <a:rPr lang="en-US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sym typeface="Wingdings" pitchFamily="2" charset="2"/>
              </a:rPr>
              <a:t>Time since last response</a:t>
            </a:r>
          </a:p>
          <a:p>
            <a:pPr marL="0" indent="0">
              <a:buNone/>
            </a:pPr>
            <a:r>
              <a:rPr lang="en-US" dirty="0" err="1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ym typeface="Wingdings" pitchFamily="2" charset="2"/>
              </a:rPr>
              <a:t>TimeCl</a:t>
            </a:r>
            <a:r>
              <a:rPr lang="en-US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ym typeface="Wingdings" pitchFamily="2" charset="2"/>
              </a:rPr>
              <a:t>     Time as client</a:t>
            </a:r>
          </a:p>
          <a:p>
            <a:pPr marL="0" indent="0">
              <a:buNone/>
            </a:pPr>
            <a:r>
              <a:rPr lang="en-US" dirty="0" err="1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ym typeface="Wingdings" pitchFamily="2" charset="2"/>
              </a:rPr>
              <a:t>FrqRes</a:t>
            </a:r>
            <a:r>
              <a:rPr lang="en-US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ym typeface="Wingdings" pitchFamily="2" charset="2"/>
              </a:rPr>
              <a:t>     Frequency of response</a:t>
            </a:r>
          </a:p>
          <a:p>
            <a:pPr marL="0" indent="0">
              <a:buNone/>
            </a:pPr>
            <a:r>
              <a:rPr lang="en-US" dirty="0" err="1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ym typeface="Wingdings" pitchFamily="2" charset="2"/>
              </a:rPr>
              <a:t>MedTOR</a:t>
            </a:r>
            <a:r>
              <a:rPr lang="en-US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ym typeface="Wingdings" pitchFamily="2" charset="2"/>
              </a:rPr>
              <a:t> </a:t>
            </a:r>
            <a:r>
              <a:rPr lang="en-US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ym typeface="Wingdings" pitchFamily="2" charset="2"/>
              </a:rPr>
              <a:t> Median of time response</a:t>
            </a:r>
          </a:p>
          <a:p>
            <a:pPr marL="0" indent="0">
              <a:buNone/>
            </a:pPr>
            <a:r>
              <a:rPr lang="en-US" dirty="0" err="1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ym typeface="Wingdings" pitchFamily="2" charset="2"/>
              </a:rPr>
              <a:t>AvgDon</a:t>
            </a:r>
            <a:r>
              <a:rPr lang="en-US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ym typeface="Wingdings" pitchFamily="2" charset="2"/>
              </a:rPr>
              <a:t>    Average donation</a:t>
            </a:r>
          </a:p>
          <a:p>
            <a:pPr marL="0" indent="0">
              <a:buNone/>
            </a:pPr>
            <a:r>
              <a:rPr lang="en-US" dirty="0" err="1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ym typeface="Wingdings" pitchFamily="2" charset="2"/>
              </a:rPr>
              <a:t>LstDon</a:t>
            </a:r>
            <a:r>
              <a:rPr lang="en-US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ym typeface="Wingdings" pitchFamily="2" charset="2"/>
              </a:rPr>
              <a:t>      Last donation</a:t>
            </a:r>
          </a:p>
          <a:p>
            <a:pPr marL="0" indent="0">
              <a:buNone/>
            </a:pPr>
            <a:r>
              <a:rPr lang="en-US" dirty="0" err="1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ym typeface="Wingdings" pitchFamily="2" charset="2"/>
              </a:rPr>
              <a:t>AnnDon</a:t>
            </a:r>
            <a:r>
              <a:rPr lang="en-US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ym typeface="Wingdings" pitchFamily="2" charset="2"/>
              </a:rPr>
              <a:t>   Average annual donation</a:t>
            </a:r>
          </a:p>
          <a:p>
            <a:pPr marL="0" indent="0">
              <a:buNone/>
            </a:pPr>
            <a:r>
              <a:rPr lang="en-US" dirty="0" err="1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ym typeface="Wingdings" pitchFamily="2" charset="2"/>
              </a:rPr>
              <a:t>DonInd</a:t>
            </a:r>
            <a:r>
              <a:rPr lang="en-US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ym typeface="Wingdings" pitchFamily="2" charset="2"/>
              </a:rPr>
              <a:t>     Donation indicator in the considered mailing</a:t>
            </a:r>
          </a:p>
          <a:p>
            <a:pPr marL="0" indent="0">
              <a:buNone/>
            </a:pPr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6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Introduction of the case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043608" y="1844824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sample of the training data consist of  4057 customers</a:t>
            </a:r>
          </a:p>
          <a:p>
            <a:endParaRPr lang="en-US" sz="2800" dirty="0"/>
          </a:p>
          <a:p>
            <a:r>
              <a:rPr lang="en-US" sz="2800" dirty="0" smtClean="0"/>
              <a:t>The sample of the test data consist of 4080 customers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792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Introduction of the case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447800" y="1828800"/>
            <a:ext cx="693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Assumptions</a:t>
            </a:r>
          </a:p>
          <a:p>
            <a:endParaRPr lang="en-US" dirty="0" smtClean="0"/>
          </a:p>
          <a:p>
            <a:r>
              <a:rPr lang="en-US" dirty="0" smtClean="0"/>
              <a:t>Sending cost of the catalogue: € 0.50</a:t>
            </a:r>
          </a:p>
          <a:p>
            <a:r>
              <a:rPr lang="en-US" dirty="0" smtClean="0"/>
              <a:t>Catalogue </a:t>
            </a:r>
            <a:r>
              <a:rPr lang="en-US" dirty="0"/>
              <a:t>cost:  € </a:t>
            </a:r>
            <a:r>
              <a:rPr lang="en-US" dirty="0" smtClean="0"/>
              <a:t> 2.50</a:t>
            </a:r>
          </a:p>
          <a:p>
            <a:r>
              <a:rPr lang="en-US" dirty="0" smtClean="0"/>
              <a:t>Revenue of sending a catalogue to a </a:t>
            </a:r>
            <a:r>
              <a:rPr lang="en-US" dirty="0"/>
              <a:t>donator</a:t>
            </a:r>
            <a:r>
              <a:rPr lang="en-US" dirty="0" smtClean="0"/>
              <a:t>: € 18,-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26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the case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err="1"/>
              <a:t>Evaluating</a:t>
            </a:r>
            <a:r>
              <a:rPr lang="nl-NL" b="1" dirty="0"/>
              <a:t> performance </a:t>
            </a:r>
          </a:p>
          <a:p>
            <a:pPr marL="0" indent="0">
              <a:buNone/>
            </a:pPr>
            <a:r>
              <a:rPr lang="nl-NL" dirty="0" err="1"/>
              <a:t>Classification</a:t>
            </a:r>
            <a:r>
              <a:rPr lang="nl-NL" dirty="0"/>
              <a:t> </a:t>
            </a:r>
            <a:r>
              <a:rPr lang="nl-NL" dirty="0" smtClean="0"/>
              <a:t>matrix</a:t>
            </a:r>
          </a:p>
          <a:p>
            <a:pPr marL="0" indent="0">
              <a:buNone/>
            </a:pPr>
            <a:r>
              <a:rPr lang="en-US" sz="1800" dirty="0" smtClean="0"/>
              <a:t>Summarizes the correct and incorrect classifications that a classifier produced for a certain dataset</a:t>
            </a:r>
          </a:p>
          <a:p>
            <a:pPr>
              <a:buFontTx/>
              <a:buChar char="-"/>
            </a:pPr>
            <a:r>
              <a:rPr lang="en-US" sz="1800" dirty="0" smtClean="0"/>
              <a:t>Sensitivity </a:t>
            </a:r>
            <a:r>
              <a:rPr lang="en-US" sz="1800" dirty="0" smtClean="0">
                <a:sym typeface="Wingdings" pitchFamily="2" charset="2"/>
              </a:rPr>
              <a:t> ability to detect the donators correctly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-     Specificity </a:t>
            </a:r>
            <a:r>
              <a:rPr lang="en-US" sz="1800" dirty="0" smtClean="0">
                <a:sym typeface="Wingdings" pitchFamily="2" charset="2"/>
              </a:rPr>
              <a:t> ability to rule out non-donators correctly</a:t>
            </a:r>
            <a:endParaRPr lang="nl-NL" sz="1800" dirty="0"/>
          </a:p>
          <a:p>
            <a:pPr marL="0" indent="0">
              <a:buNone/>
            </a:pPr>
            <a:r>
              <a:rPr lang="nl-NL" dirty="0"/>
              <a:t>Lift </a:t>
            </a:r>
            <a:r>
              <a:rPr lang="nl-NL" dirty="0" err="1" smtClean="0"/>
              <a:t>chart</a:t>
            </a:r>
            <a:endParaRPr lang="nl-NL" dirty="0" smtClean="0"/>
          </a:p>
          <a:p>
            <a:pPr marL="0" indent="0">
              <a:buNone/>
            </a:pPr>
            <a:r>
              <a:rPr lang="en-US" sz="1800" dirty="0" smtClean="0"/>
              <a:t>X-axis </a:t>
            </a:r>
            <a:r>
              <a:rPr lang="en-US" sz="1800" dirty="0" smtClean="0">
                <a:sym typeface="Wingdings" pitchFamily="2" charset="2"/>
              </a:rPr>
              <a:t> cumulative number of cases</a:t>
            </a:r>
          </a:p>
          <a:p>
            <a:pPr marL="0" indent="0">
              <a:buNone/>
            </a:pPr>
            <a:r>
              <a:rPr lang="en-US" sz="1800" dirty="0" smtClean="0">
                <a:sym typeface="Wingdings" pitchFamily="2" charset="2"/>
              </a:rPr>
              <a:t>Y-axis  cumulative number of true donators 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0987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2.</a:t>
            </a:r>
            <a:r>
              <a:rPr lang="nl-NL" dirty="0"/>
              <a:t>       </a:t>
            </a:r>
            <a:r>
              <a:rPr lang="nl-NL" dirty="0" smtClean="0"/>
              <a:t>Data </a:t>
            </a:r>
            <a:r>
              <a:rPr lang="nl-NL" dirty="0" err="1" smtClean="0"/>
              <a:t>Visualisation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Histogram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attribute</a:t>
            </a:r>
            <a:r>
              <a:rPr lang="nl-NL" dirty="0" smtClean="0"/>
              <a:t> TIMELR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152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err="1" smtClean="0"/>
              <a:t>Y-axis</a:t>
            </a:r>
            <a:r>
              <a:rPr lang="nl-NL" dirty="0" smtClean="0"/>
              <a:t>: </a:t>
            </a:r>
            <a:r>
              <a:rPr lang="nl-NL" dirty="0" err="1" smtClean="0"/>
              <a:t>Number</a:t>
            </a:r>
            <a:r>
              <a:rPr lang="nl-NL" dirty="0" smtClean="0"/>
              <a:t> of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donated</a:t>
            </a:r>
            <a:endParaRPr lang="nl-NL" dirty="0" smtClean="0"/>
          </a:p>
          <a:p>
            <a:pPr>
              <a:buNone/>
            </a:pPr>
            <a:r>
              <a:rPr lang="nl-NL" dirty="0" err="1" smtClean="0"/>
              <a:t>X-axis</a:t>
            </a:r>
            <a:r>
              <a:rPr lang="nl-NL" dirty="0" smtClean="0"/>
              <a:t>: Time </a:t>
            </a:r>
            <a:r>
              <a:rPr lang="nl-NL" dirty="0" err="1" smtClean="0"/>
              <a:t>since</a:t>
            </a:r>
            <a:r>
              <a:rPr lang="nl-NL" dirty="0" smtClean="0"/>
              <a:t> last response in WEEKS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7584"/>
            <a:ext cx="7530430" cy="332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General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You can have either numerical or categorical outcome – we focus on categorical (classification as opposed to prediction) </a:t>
            </a:r>
          </a:p>
          <a:p>
            <a:r>
              <a:rPr lang="pl-PL" dirty="0" smtClean="0"/>
              <a:t>Non-parametric - does not involve estimation of parameters in a function form</a:t>
            </a:r>
          </a:p>
          <a:p>
            <a:pPr lvl="3"/>
            <a:r>
              <a:rPr lang="pl-PL" dirty="0" smtClean="0"/>
              <a:t>In practice – it doesnt give you a nice equation that you can apply readily, each time you have to go back to the whole dataset.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Histogram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attribute</a:t>
            </a:r>
            <a:r>
              <a:rPr lang="nl-NL" dirty="0" smtClean="0"/>
              <a:t> AVGDON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013325"/>
            <a:ext cx="8229600" cy="11128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err="1" smtClean="0"/>
              <a:t>Y-axis</a:t>
            </a:r>
            <a:r>
              <a:rPr lang="nl-NL" dirty="0" smtClean="0"/>
              <a:t>: </a:t>
            </a:r>
            <a:r>
              <a:rPr lang="nl-NL" dirty="0" err="1" smtClean="0"/>
              <a:t>Number</a:t>
            </a:r>
            <a:r>
              <a:rPr lang="nl-NL" dirty="0" smtClean="0"/>
              <a:t> of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donated</a:t>
            </a:r>
            <a:endParaRPr lang="nl-NL" dirty="0" smtClean="0"/>
          </a:p>
          <a:p>
            <a:pPr>
              <a:buNone/>
            </a:pPr>
            <a:r>
              <a:rPr lang="nl-NL" dirty="0" err="1" smtClean="0"/>
              <a:t>X-axis</a:t>
            </a:r>
            <a:r>
              <a:rPr lang="nl-NL" dirty="0" smtClean="0"/>
              <a:t>: Average </a:t>
            </a:r>
            <a:r>
              <a:rPr lang="nl-NL" dirty="0" err="1" smtClean="0"/>
              <a:t>amount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donated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68344" cy="339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Distribution for attribute TIMELR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5517232"/>
            <a:ext cx="9144000" cy="896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This distribution shows not so much overlap: good to distinguish between classes.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21091" cy="385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Distribution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attribute</a:t>
            </a:r>
            <a:r>
              <a:rPr lang="nl-NL" dirty="0" smtClean="0"/>
              <a:t> FRQRES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5589240"/>
            <a:ext cx="8229600" cy="824955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100392" cy="419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Distribution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attribute</a:t>
            </a:r>
            <a:r>
              <a:rPr lang="nl-NL" dirty="0" smtClean="0"/>
              <a:t> LSTDON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5805264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nl-NL" dirty="0" err="1" smtClean="0"/>
              <a:t>This</a:t>
            </a:r>
            <a:r>
              <a:rPr lang="nl-NL" dirty="0" smtClean="0"/>
              <a:t> distribution shows </a:t>
            </a:r>
            <a:r>
              <a:rPr lang="nl-NL" dirty="0" err="1" smtClean="0"/>
              <a:t>much</a:t>
            </a:r>
            <a:r>
              <a:rPr lang="nl-NL" dirty="0" smtClean="0"/>
              <a:t> overlap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372053" cy="436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Outliers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am\Desktop\outlier anal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05800" cy="6764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1 outlier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am\Desktop\naughty-sm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648200" cy="305752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8963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What do we do with it ? </a:t>
            </a:r>
          </a:p>
          <a:p>
            <a:endParaRPr lang="pl-PL" dirty="0" smtClean="0"/>
          </a:p>
          <a:p>
            <a:pPr lvl="1"/>
            <a:r>
              <a:rPr lang="pl-PL" dirty="0" smtClean="0"/>
              <a:t>We decided to leave this variable in the training dataset.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Furthermore, we advice that this individual is inspected in more detail, to understand why he donates so much.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Performance component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K-NN – 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„K” stands for the number of nearest neighbours you want to have evaluated</a:t>
            </a:r>
          </a:p>
          <a:p>
            <a:r>
              <a:rPr lang="pl-PL" dirty="0" smtClean="0"/>
              <a:t>„Majority vote” – You evaluate the „k” nearest neighbors and count which label occurs more frequently and you choose this label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RAPIDMINER WAY </a:t>
            </a:r>
            <a:r>
              <a:rPr lang="pl-PL" dirty="0" smtClean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PCA MATRIX </a:t>
            </a:r>
            <a:br>
              <a:rPr lang="pl-PL" dirty="0" smtClean="0"/>
            </a:br>
            <a:r>
              <a:rPr lang="pl-PL" sz="1600" dirty="0" smtClean="0"/>
              <a:t>(i hope sth like this exists)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Resulting table ( with a little bit of editing from me for you ;) )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878461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am\Desktop\warcraft-blog-so-w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58" y="914400"/>
            <a:ext cx="8673042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few conclusions: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4 PCA’s catch 92.1 % of data, 5 PCA’s catch 96.5% </a:t>
            </a:r>
          </a:p>
          <a:p>
            <a:r>
              <a:rPr lang="pl-PL" dirty="0" smtClean="0"/>
              <a:t>It is sometimes possible that PCA’s combine to give some variable that is not measured directly – we do not think it is the case in this example – each PCA consists of too many variables. </a:t>
            </a:r>
          </a:p>
          <a:p>
            <a:r>
              <a:rPr lang="pl-PL" dirty="0" smtClean="0"/>
              <a:t>We will test the methods with PCA’s as well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Correlation 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Steps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IMPORTANT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Remember to normalize 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		- most of the programms do it automatically but always make sure that you do it.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Correlation table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41497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Remove those attributes that do not explain your target attribute ( small correlation with DONIND )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33705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dirty="0" smtClean="0">
                <a:latin typeface="+mj-lt"/>
                <a:ea typeface="+mj-ea"/>
                <a:cs typeface="+mj-cs"/>
              </a:rPr>
              <a:t>Look for variables that correlate a lot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700808"/>
            <a:ext cx="864095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You can double check if they also correlate on other variables a lot.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486525" cy="226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77072"/>
            <a:ext cx="649605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50006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We are left with only 3,4 or 5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TIMECL</a:t>
            </a:r>
          </a:p>
          <a:p>
            <a:r>
              <a:rPr lang="pl-PL" dirty="0" smtClean="0"/>
              <a:t>TIMELR or FRQRES </a:t>
            </a:r>
          </a:p>
          <a:p>
            <a:r>
              <a:rPr lang="pl-PL" dirty="0" smtClean="0"/>
              <a:t>ANNDON or AVGDON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05064"/>
            <a:ext cx="7450038" cy="201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Decide which variation is best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HOW ?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2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Option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sz="4800" dirty="0" smtClean="0"/>
              <a:t>Guess ( intuition )  </a:t>
            </a:r>
          </a:p>
          <a:p>
            <a:pPr lvl="1">
              <a:buNone/>
            </a:pPr>
            <a:r>
              <a:rPr lang="pl-PL" sz="4400" dirty="0" smtClean="0"/>
              <a:t>+  Quick</a:t>
            </a:r>
          </a:p>
          <a:p>
            <a:pPr lvl="1">
              <a:buNone/>
            </a:pPr>
            <a:r>
              <a:rPr lang="pl-PL" sz="4400" dirty="0" smtClean="0"/>
              <a:t>-   Not really reliable</a:t>
            </a:r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Check your model with different combinations of variables </a:t>
            </a:r>
          </a:p>
          <a:p>
            <a:pPr lvl="1">
              <a:buNone/>
            </a:pPr>
            <a:r>
              <a:rPr lang="pl-PL" dirty="0" smtClean="0"/>
              <a:t>+  More reliable and accurate results</a:t>
            </a:r>
          </a:p>
          <a:p>
            <a:pPr lvl="1">
              <a:buNone/>
            </a:pPr>
            <a:r>
              <a:rPr lang="pl-PL" dirty="0" smtClean="0"/>
              <a:t>-   Time-consuming </a:t>
            </a:r>
            <a:endParaRPr lang="en-US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Unfortunately, we’ve chosen this one ;)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Some conclusions after data reduction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pl-PL" dirty="0" smtClean="0"/>
              <a:t>Median of time of response as well as the amount of last donation poor indicators of classifying for donator/non-donator ( we shouldn’t look at those when deciding if the person should be sent a catalogue )</a:t>
            </a:r>
          </a:p>
          <a:p>
            <a:pPr lvl="1"/>
            <a:r>
              <a:rPr lang="pl-PL" dirty="0" smtClean="0"/>
              <a:t>Frequency of response is highly correlated with time since last response – It means we have a group of people that donate regularly and they also donated not a long time ago, but ( more logical )  It means that the higher the frequency of the response the bigger chance that you replied to the mailing lately ;) ( quite logical if you think about it ) </a:t>
            </a:r>
          </a:p>
          <a:p>
            <a:pPr lvl="1"/>
            <a:r>
              <a:rPr lang="pl-PL" dirty="0" smtClean="0"/>
              <a:t>Average donation per responded mail has very high correlation with Annual average donation ( it means that people on average donate once in a year )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Application of k-nn method to the charity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A tricky question for you: </a:t>
            </a:r>
          </a:p>
          <a:p>
            <a:endParaRPr lang="pl-PL" dirty="0" smtClean="0"/>
          </a:p>
          <a:p>
            <a:r>
              <a:rPr lang="pl-PL" dirty="0" smtClean="0"/>
              <a:t>What results do we want from the method ? What makes the method suitable ? </a:t>
            </a:r>
          </a:p>
          <a:p>
            <a:endParaRPr lang="pl-PL" dirty="0" smtClean="0"/>
          </a:p>
          <a:p>
            <a:r>
              <a:rPr lang="pl-PL" dirty="0" smtClean="0"/>
              <a:t>High accuracy ? </a:t>
            </a:r>
          </a:p>
          <a:p>
            <a:endParaRPr lang="pl-PL" dirty="0" smtClean="0"/>
          </a:p>
          <a:p>
            <a:r>
              <a:rPr lang="pl-PL" dirty="0" smtClean="0"/>
              <a:t>Not necessarily… follow the application of the method on the next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Smart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6"/>
            <a:r>
              <a:rPr lang="pl-PL" dirty="0" smtClean="0"/>
              <a:t>I have great idea for a model that will have pretty good accuracy and is extremely easy to apply</a:t>
            </a:r>
          </a:p>
          <a:p>
            <a:pPr lvl="6"/>
            <a:endParaRPr lang="pl-PL" dirty="0" smtClean="0"/>
          </a:p>
          <a:p>
            <a:pPr lvl="6"/>
            <a:r>
              <a:rPr lang="pl-PL" dirty="0" smtClean="0"/>
              <a:t>Lets set k=4000</a:t>
            </a:r>
          </a:p>
          <a:p>
            <a:pPr lvl="6"/>
            <a:endParaRPr lang="pl-PL" dirty="0" smtClean="0"/>
          </a:p>
          <a:p>
            <a:pPr lvl="6"/>
            <a:r>
              <a:rPr lang="pl-PL" dirty="0" smtClean="0"/>
              <a:t>Other words… </a:t>
            </a:r>
          </a:p>
          <a:p>
            <a:pPr lvl="6"/>
            <a:endParaRPr lang="pl-PL" dirty="0" smtClean="0"/>
          </a:p>
          <a:p>
            <a:pPr lvl="6"/>
            <a:r>
              <a:rPr lang="pl-PL" dirty="0" smtClean="0"/>
              <a:t>Lets make a model where we assign all the guys as nondonators. </a:t>
            </a:r>
          </a:p>
          <a:p>
            <a:pPr lvl="6"/>
            <a:endParaRPr lang="pl-PL" dirty="0" smtClean="0"/>
          </a:p>
          <a:p>
            <a:pPr lvl="6">
              <a:buNone/>
            </a:pPr>
            <a:endParaRPr lang="pl-PL" dirty="0" smtClean="0"/>
          </a:p>
          <a:p>
            <a:pPr lvl="6"/>
            <a:endParaRPr lang="pl-PL" dirty="0" smtClean="0"/>
          </a:p>
          <a:p>
            <a:pPr lvl="6"/>
            <a:r>
              <a:rPr lang="pl-PL" dirty="0" smtClean="0"/>
              <a:t>Lets see what happens… </a:t>
            </a:r>
            <a:endParaRPr lang="en-US" dirty="0"/>
          </a:p>
        </p:txBody>
      </p:sp>
      <p:pic>
        <p:nvPicPr>
          <p:cNvPr id="1026" name="Picture 2" descr="C:\Users\Adam\Desktop\geniu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2540000" cy="34925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2133600" y="1295400"/>
            <a:ext cx="14478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144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hihihihi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What is wrong with this method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Well accuracy isnt so bad at all :    65.57 %  </a:t>
            </a:r>
          </a:p>
          <a:p>
            <a:pPr lvl="3"/>
            <a:r>
              <a:rPr lang="pl-PL" dirty="0" smtClean="0"/>
              <a:t>( I was able to get up to 72% with all the complex data reduction, pca, correlation matrix, different k’s values computations and staff like this ) </a:t>
            </a:r>
          </a:p>
          <a:p>
            <a:endParaRPr lang="pl-PL" dirty="0" smtClean="0"/>
          </a:p>
          <a:p>
            <a:r>
              <a:rPr lang="pl-PL" dirty="0" smtClean="0"/>
              <a:t>So what is wrong with the model ? </a:t>
            </a:r>
          </a:p>
          <a:p>
            <a:pPr lvl="1">
              <a:buFontTx/>
              <a:buChar char="-"/>
            </a:pPr>
            <a:r>
              <a:rPr lang="pl-PL" dirty="0" smtClean="0"/>
              <a:t>It has no value for our client ! </a:t>
            </a:r>
          </a:p>
          <a:p>
            <a:pPr lvl="1">
              <a:buFontTx/>
              <a:buChar char="-"/>
            </a:pPr>
            <a:r>
              <a:rPr lang="pl-PL" dirty="0" smtClean="0"/>
              <a:t>But why ? </a:t>
            </a:r>
          </a:p>
          <a:p>
            <a:pPr lvl="3">
              <a:buFontTx/>
              <a:buChar char="-"/>
            </a:pPr>
            <a:r>
              <a:rPr lang="pl-PL" dirty="0" smtClean="0"/>
              <a:t>Tip : It never misses any of non-donators </a:t>
            </a:r>
          </a:p>
          <a:p>
            <a:pPr lvl="3">
              <a:buFontTx/>
              <a:buChar char="-"/>
            </a:pPr>
            <a:r>
              <a:rPr lang="pl-PL" dirty="0" smtClean="0"/>
              <a:t>Well it doesnt help to find who a donator is neither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6600"/>
            <a:ext cx="7772400" cy="1470025"/>
          </a:xfrm>
        </p:spPr>
        <p:txBody>
          <a:bodyPr/>
          <a:lstStyle/>
          <a:p>
            <a:r>
              <a:rPr lang="pl-PL" b="1" u="sng" dirty="0" smtClean="0">
                <a:solidFill>
                  <a:srgbClr val="FF0000"/>
                </a:solidFill>
              </a:rPr>
              <a:t>What does our client want to know !!!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143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basic question is: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4387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What precisely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Either to save or earn him money </a:t>
            </a:r>
          </a:p>
          <a:p>
            <a:endParaRPr lang="pl-PL" dirty="0" smtClean="0"/>
          </a:p>
          <a:p>
            <a:r>
              <a:rPr lang="pl-PL" dirty="0" smtClean="0"/>
              <a:t>How do we do it in this case ? </a:t>
            </a:r>
          </a:p>
          <a:p>
            <a:pPr lvl="1"/>
            <a:r>
              <a:rPr lang="pl-PL" dirty="0" smtClean="0"/>
              <a:t>Find the point where the incemental profit of the catalogue is zero </a:t>
            </a:r>
          </a:p>
          <a:p>
            <a:pPr lvl="1"/>
            <a:r>
              <a:rPr lang="pl-PL" dirty="0" smtClean="0"/>
              <a:t>In Other words help to send catalogues as long as: </a:t>
            </a:r>
          </a:p>
          <a:p>
            <a:pPr lvl="2">
              <a:buNone/>
            </a:pPr>
            <a:r>
              <a:rPr lang="pl-PL" dirty="0" smtClean="0"/>
              <a:t>(probability of charity org. getting a donation)X (Average donation) – sending catalogues cost&gt; 0 </a:t>
            </a:r>
          </a:p>
          <a:p>
            <a:pPr lvl="2">
              <a:buNone/>
            </a:pPr>
            <a:r>
              <a:rPr lang="pl-PL" dirty="0" smtClean="0"/>
              <a:t>Gain of the client is (those who werent sent the catalog)x(sending catalog cost)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We want the model that will be accurate </a:t>
            </a:r>
          </a:p>
          <a:p>
            <a:endParaRPr lang="pl-PL" dirty="0" smtClean="0"/>
          </a:p>
          <a:p>
            <a:r>
              <a:rPr lang="pl-PL" dirty="0" smtClean="0"/>
              <a:t>Even more important, we want to predict highest possible number of donators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How do we apply k-nn to charity case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Try out different variations of variables : </a:t>
            </a:r>
          </a:p>
          <a:p>
            <a:pPr lvl="2"/>
            <a:r>
              <a:rPr lang="pl-PL" dirty="0" smtClean="0"/>
              <a:t>Correlation matrix</a:t>
            </a:r>
          </a:p>
          <a:p>
            <a:pPr lvl="2"/>
            <a:r>
              <a:rPr lang="pl-PL" dirty="0" smtClean="0"/>
              <a:t>PCA</a:t>
            </a:r>
          </a:p>
          <a:p>
            <a:endParaRPr lang="pl-PL" dirty="0" smtClean="0"/>
          </a:p>
          <a:p>
            <a:r>
              <a:rPr lang="pl-PL" dirty="0" smtClean="0"/>
              <a:t>Try out different values of k</a:t>
            </a:r>
          </a:p>
          <a:p>
            <a:endParaRPr lang="pl-PL" dirty="0" smtClean="0"/>
          </a:p>
          <a:p>
            <a:r>
              <a:rPr lang="pl-PL" dirty="0" smtClean="0"/>
              <a:t>Compare accuracy of different variations</a:t>
            </a:r>
          </a:p>
          <a:p>
            <a:r>
              <a:rPr lang="pl-PL" dirty="0" smtClean="0"/>
              <a:t>Compare the ability to „catch” the donators ( percentage of donators predicted 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We tested for all of these combinations ( also different k’s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</a:t>
            </a:r>
            <a:r>
              <a:rPr lang="pl-PL" dirty="0" smtClean="0"/>
              <a:t>A </a:t>
            </a:r>
          </a:p>
          <a:p>
            <a:pPr lvl="1"/>
            <a:r>
              <a:rPr lang="pl-PL" dirty="0" smtClean="0"/>
              <a:t>3 </a:t>
            </a:r>
            <a:r>
              <a:rPr lang="en-US" dirty="0" smtClean="0"/>
              <a:t>PC</a:t>
            </a:r>
            <a:r>
              <a:rPr lang="pl-PL" dirty="0" smtClean="0"/>
              <a:t>A’s</a:t>
            </a:r>
          </a:p>
          <a:p>
            <a:pPr lvl="1"/>
            <a:r>
              <a:rPr lang="pl-PL" dirty="0" smtClean="0"/>
              <a:t>4 </a:t>
            </a:r>
            <a:r>
              <a:rPr lang="en-US" dirty="0" smtClean="0"/>
              <a:t>PC</a:t>
            </a:r>
            <a:r>
              <a:rPr lang="pl-PL" dirty="0" smtClean="0"/>
              <a:t>A’s</a:t>
            </a:r>
          </a:p>
          <a:p>
            <a:pPr lvl="1"/>
            <a:r>
              <a:rPr lang="pl-PL" dirty="0" smtClean="0"/>
              <a:t>5 </a:t>
            </a:r>
            <a:r>
              <a:rPr lang="en-US" dirty="0" smtClean="0"/>
              <a:t>PC</a:t>
            </a:r>
            <a:r>
              <a:rPr lang="pl-PL" dirty="0" smtClean="0"/>
              <a:t>A’s </a:t>
            </a:r>
          </a:p>
          <a:p>
            <a:pPr lvl="1"/>
            <a:endParaRPr lang="pl-PL" dirty="0" smtClean="0"/>
          </a:p>
          <a:p>
            <a:r>
              <a:rPr lang="pl-PL" dirty="0" smtClean="0"/>
              <a:t>3 variables ( 4 combinations ) </a:t>
            </a:r>
          </a:p>
          <a:p>
            <a:r>
              <a:rPr lang="pl-PL" dirty="0" smtClean="0"/>
              <a:t>4 variables ( 2 combinations ) </a:t>
            </a:r>
          </a:p>
          <a:p>
            <a:r>
              <a:rPr lang="pl-PL" dirty="0" smtClean="0"/>
              <a:t>5 variables ( 1 combination )</a:t>
            </a:r>
          </a:p>
          <a:p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might give you details but….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We are limited by time… ;) 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And….</a:t>
            </a:r>
          </a:p>
          <a:p>
            <a:endParaRPr lang="pl-PL" dirty="0" smtClean="0"/>
          </a:p>
          <a:p>
            <a:r>
              <a:rPr lang="pl-PL" dirty="0" smtClean="0"/>
              <a:t>It is possible that it would be boring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 few more words about application: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I will show you the results for 2 variations of variables : </a:t>
            </a:r>
          </a:p>
          <a:p>
            <a:pPr lvl="1"/>
            <a:r>
              <a:rPr lang="pl-PL" dirty="0" smtClean="0"/>
              <a:t>5 PCA’S</a:t>
            </a:r>
          </a:p>
          <a:p>
            <a:pPr lvl="1"/>
            <a:r>
              <a:rPr lang="pl-PL" dirty="0" smtClean="0"/>
              <a:t>4 variables ( namely – TIMELR,TIMECL,FRQRES,AVGDON)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4 variables give the most satisfying result </a:t>
            </a:r>
          </a:p>
          <a:p>
            <a:pPr lvl="3"/>
            <a:r>
              <a:rPr lang="pl-PL" dirty="0" smtClean="0"/>
              <a:t>Measured as the trade-off between accuracy and percentage of 1’s predcited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What will we do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Compare accuracy for different values of k </a:t>
            </a:r>
          </a:p>
          <a:p>
            <a:r>
              <a:rPr lang="pl-PL" dirty="0" smtClean="0"/>
              <a:t>Compare number of 1’s predicted for different values of k. </a:t>
            </a:r>
          </a:p>
          <a:p>
            <a:r>
              <a:rPr lang="pl-PL" dirty="0" smtClean="0"/>
              <a:t>Lift charts to visualize best values of k from the two sets of variables</a:t>
            </a:r>
          </a:p>
          <a:p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Rapidminer ( 4 variables )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Rapidminer ( 5 PCA’s 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Results for differeny values of k</a:t>
            </a:r>
            <a:br>
              <a:rPr lang="pl-PL" dirty="0" smtClean="0"/>
            </a:br>
            <a:r>
              <a:rPr lang="pl-PL" sz="2800" dirty="0" smtClean="0"/>
              <a:t>(3 variables and 4 variables)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10600" cy="5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5181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Results for differeny values of k</a:t>
            </a:r>
            <a:br>
              <a:rPr lang="pl-PL" dirty="0" smtClean="0"/>
            </a:br>
            <a:r>
              <a:rPr lang="pl-PL" sz="2800" dirty="0" smtClean="0"/>
              <a:t>(4 PCA’s and 5 PCA’s)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610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4 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Final choice of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K= 12 for both 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Easy computation for break-even point</a:t>
            </a:r>
          </a:p>
          <a:p>
            <a:r>
              <a:rPr lang="pl-PL" dirty="0" smtClean="0"/>
              <a:t>Relatively little differences in accuracy and sensitivity </a:t>
            </a:r>
          </a:p>
          <a:p>
            <a:r>
              <a:rPr lang="pl-PL" dirty="0" smtClean="0"/>
              <a:t>K=2 </a:t>
            </a:r>
            <a:r>
              <a:rPr lang="pl-PL" dirty="0" smtClean="0">
                <a:sym typeface="Wingdings" pitchFamily="2" charset="2"/>
              </a:rPr>
              <a:t> highest senistivity, but it is rather the noise in the data then real accuracy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Lift chart ( 4 variables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763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Lift chart ( 5 PCA’s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6105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Which set of variables better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5 PCA’s </a:t>
            </a:r>
          </a:p>
          <a:p>
            <a:pPr lvl="1"/>
            <a:r>
              <a:rPr lang="pl-PL" dirty="0" smtClean="0"/>
              <a:t>Better performance </a:t>
            </a:r>
          </a:p>
          <a:p>
            <a:pPr lvl="1"/>
            <a:r>
              <a:rPr lang="pl-PL" dirty="0" smtClean="0"/>
              <a:t>Less intuitive to predict outcome</a:t>
            </a:r>
          </a:p>
          <a:p>
            <a:pPr lvl="1"/>
            <a:endParaRPr lang="pl-PL" dirty="0" smtClean="0"/>
          </a:p>
          <a:p>
            <a:r>
              <a:rPr lang="pl-PL" dirty="0" smtClean="0"/>
              <a:t>4 variables </a:t>
            </a:r>
          </a:p>
          <a:p>
            <a:pPr lvl="1"/>
            <a:r>
              <a:rPr lang="pl-PL" dirty="0" smtClean="0"/>
              <a:t>More intuitive </a:t>
            </a:r>
          </a:p>
          <a:p>
            <a:pPr lvl="1"/>
            <a:r>
              <a:rPr lang="pl-PL" dirty="0" smtClean="0"/>
              <a:t>Worse performance</a:t>
            </a:r>
          </a:p>
          <a:p>
            <a:r>
              <a:rPr lang="pl-PL" dirty="0" smtClean="0"/>
              <a:t>The best option is to use both sets, one to predict the outcome, the other one to give intuitive understanding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How do we calculate what we earn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 mentioned it earlier, </a:t>
            </a:r>
          </a:p>
          <a:p>
            <a:endParaRPr lang="pl-PL" dirty="0" smtClean="0"/>
          </a:p>
          <a:p>
            <a:r>
              <a:rPr lang="pl-PL" dirty="0" smtClean="0"/>
              <a:t>There must be a point in the dataset, where the cost of sending a catalogue is bigger than the incremental profit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3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Scenerio 1 – we send catalogue to all clients.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Scenario 2 – We send catalogue to those that were classified as donators with the method.</a:t>
            </a:r>
          </a:p>
          <a:p>
            <a:endParaRPr lang="pl-PL" dirty="0" smtClean="0"/>
          </a:p>
          <a:p>
            <a:r>
              <a:rPr lang="pl-PL" dirty="0" smtClean="0"/>
              <a:t>Scenario 3 – We send catalogue to those that it pays off according to incremental profit.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Profit: </a:t>
            </a:r>
          </a:p>
          <a:p>
            <a:endParaRPr lang="pl-PL" dirty="0" smtClean="0"/>
          </a:p>
          <a:p>
            <a:r>
              <a:rPr lang="pl-PL" dirty="0" smtClean="0"/>
              <a:t>Profit = 1406* € 18 – (4080* € 3)= € 13068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u="sng" dirty="0" smtClean="0"/>
              <a:t>Case 1 </a:t>
            </a:r>
            <a:r>
              <a:rPr lang="pl-PL" dirty="0" smtClean="0"/>
              <a:t>- 4 variables and </a:t>
            </a:r>
            <a:r>
              <a:rPr lang="pl-PL" b="1" u="sng" dirty="0" smtClean="0"/>
              <a:t>Case 2 </a:t>
            </a:r>
            <a:r>
              <a:rPr lang="pl-PL" dirty="0" smtClean="0"/>
              <a:t>-5 PCA’s ) </a:t>
            </a:r>
          </a:p>
          <a:p>
            <a:endParaRPr lang="pl-PL" dirty="0" smtClean="0"/>
          </a:p>
          <a:p>
            <a:r>
              <a:rPr lang="pl-PL" dirty="0" smtClean="0"/>
              <a:t>Case 1 ( Predicted 1s : 1478 true 1s: 865 )</a:t>
            </a:r>
          </a:p>
          <a:p>
            <a:pPr lvl="1">
              <a:buNone/>
            </a:pPr>
            <a:r>
              <a:rPr lang="pl-PL" dirty="0" smtClean="0"/>
              <a:t>865* € 18 – (1478* € 3) = € 11136</a:t>
            </a:r>
          </a:p>
          <a:p>
            <a:pPr lvl="1">
              <a:buNone/>
            </a:pPr>
            <a:endParaRPr lang="pl-PL" dirty="0" smtClean="0"/>
          </a:p>
          <a:p>
            <a:r>
              <a:rPr lang="pl-PL" dirty="0" smtClean="0"/>
              <a:t>Case 2 ( Predicted 1s : 1511 true 1s:878 )</a:t>
            </a:r>
          </a:p>
          <a:p>
            <a:r>
              <a:rPr lang="pl-PL" dirty="0" smtClean="0"/>
              <a:t>878* € 18 – (1511* € 3) = € 11271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4153</Words>
  <Application>Microsoft Office PowerPoint</Application>
  <PresentationFormat>Diavoorstelling (4:3)</PresentationFormat>
  <Paragraphs>861</Paragraphs>
  <Slides>135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135</vt:i4>
      </vt:variant>
    </vt:vector>
  </HeadingPairs>
  <TitlesOfParts>
    <vt:vector size="136" baseType="lpstr">
      <vt:lpstr>Office Theme</vt:lpstr>
      <vt:lpstr>K-nearest neighbor &amp; Naive Bayes</vt:lpstr>
      <vt:lpstr>General Plan</vt:lpstr>
      <vt:lpstr>Part 1 Discuss K-nearest neighbor &amp; Naive Bayes </vt:lpstr>
      <vt:lpstr>K-NN</vt:lpstr>
      <vt:lpstr>General info</vt:lpstr>
      <vt:lpstr>K-NN – basic idea</vt:lpstr>
      <vt:lpstr>PowerPoint-presentatie</vt:lpstr>
      <vt:lpstr>PowerPoint-presentatie</vt:lpstr>
      <vt:lpstr>PowerPoint-presentatie</vt:lpstr>
      <vt:lpstr>Which one actually is the nearest neghbour? </vt:lpstr>
      <vt:lpstr>How to choose K ? </vt:lpstr>
      <vt:lpstr>Probability of given outcome</vt:lpstr>
      <vt:lpstr>PROS vs CONS</vt:lpstr>
      <vt:lpstr>CONS</vt:lpstr>
      <vt:lpstr>Real life examples of k-nn method</vt:lpstr>
      <vt:lpstr>Examplary uses</vt:lpstr>
      <vt:lpstr>Detailed ex: Pandora</vt:lpstr>
      <vt:lpstr>How does it work ? (simplified)</vt:lpstr>
      <vt:lpstr>Introduction to the method </vt:lpstr>
      <vt:lpstr>Introduction to the method</vt:lpstr>
      <vt:lpstr>Introduction to the method</vt:lpstr>
      <vt:lpstr>Introduction to the method</vt:lpstr>
      <vt:lpstr>Introduction to the method</vt:lpstr>
      <vt:lpstr>Introduction to the method</vt:lpstr>
      <vt:lpstr>Introduction to the method</vt:lpstr>
      <vt:lpstr>Naive Bayes classifier case the training set</vt:lpstr>
      <vt:lpstr>Naive Bayes classifier case the training set</vt:lpstr>
      <vt:lpstr>PowerPoint-presentatie</vt:lpstr>
      <vt:lpstr>Case:</vt:lpstr>
      <vt:lpstr>PowerPoint-presentatie</vt:lpstr>
      <vt:lpstr>Results for playing </vt:lpstr>
      <vt:lpstr>Numerator of naive Bayes equation</vt:lpstr>
      <vt:lpstr>Results for not playing</vt:lpstr>
      <vt:lpstr>Summary of the results so far</vt:lpstr>
      <vt:lpstr>Denominator of naive Bayes equation</vt:lpstr>
      <vt:lpstr>Answer:</vt:lpstr>
      <vt:lpstr>Real life example of Naive Bayes method</vt:lpstr>
      <vt:lpstr>Examplary uses</vt:lpstr>
      <vt:lpstr>Detailed ex: SPAM FILTERING</vt:lpstr>
      <vt:lpstr>How does it work ? </vt:lpstr>
      <vt:lpstr>Break!</vt:lpstr>
      <vt:lpstr>Part 2</vt:lpstr>
      <vt:lpstr>General Introduction of the case</vt:lpstr>
      <vt:lpstr>General Introduction of the case</vt:lpstr>
      <vt:lpstr>General Introduction of the case</vt:lpstr>
      <vt:lpstr>General Introduction of the case</vt:lpstr>
      <vt:lpstr>Application of the case</vt:lpstr>
      <vt:lpstr>2.       Data Visualisation</vt:lpstr>
      <vt:lpstr>Histogram for attribute TIMELR</vt:lpstr>
      <vt:lpstr>Histogram for attribute AVGDON</vt:lpstr>
      <vt:lpstr>Distribution for attribute TIMELR</vt:lpstr>
      <vt:lpstr>Distribution for attribute FRQRES</vt:lpstr>
      <vt:lpstr>Distribution for attribute LSTDON</vt:lpstr>
      <vt:lpstr>Outliers</vt:lpstr>
      <vt:lpstr>PowerPoint-presentatie</vt:lpstr>
      <vt:lpstr>1 outlier</vt:lpstr>
      <vt:lpstr>PowerPoint-presentatie</vt:lpstr>
      <vt:lpstr>PowerPoint-presentatie</vt:lpstr>
      <vt:lpstr>PCA</vt:lpstr>
      <vt:lpstr>RAPIDMINER WAY  </vt:lpstr>
      <vt:lpstr>PCA MATRIX  (i hope sth like this exists)</vt:lpstr>
      <vt:lpstr>PowerPoint-presentatie</vt:lpstr>
      <vt:lpstr>A few conclusions: </vt:lpstr>
      <vt:lpstr>Correlation table</vt:lpstr>
      <vt:lpstr>IMPORTANT NOTE</vt:lpstr>
      <vt:lpstr>Correlation table</vt:lpstr>
      <vt:lpstr>Remove those attributes that do not explain your target attribute ( small correlation with DONIND ) </vt:lpstr>
      <vt:lpstr>Look for variables that correlate a lot</vt:lpstr>
      <vt:lpstr>You can double check if they also correlate on other variables a lot. </vt:lpstr>
      <vt:lpstr>We are left with only 3,4 or 5 variables</vt:lpstr>
      <vt:lpstr>Decide which variation is best ?</vt:lpstr>
      <vt:lpstr>Option 1 </vt:lpstr>
      <vt:lpstr>Option 2</vt:lpstr>
      <vt:lpstr>Some conclusions after data reduction ? </vt:lpstr>
      <vt:lpstr>Application of k-nn method to the charity case</vt:lpstr>
      <vt:lpstr>First</vt:lpstr>
      <vt:lpstr>Smart</vt:lpstr>
      <vt:lpstr>What is wrong with this method ? </vt:lpstr>
      <vt:lpstr>What does our client want to know !!!</vt:lpstr>
      <vt:lpstr>What precisely ? </vt:lpstr>
      <vt:lpstr>PowerPoint-presentatie</vt:lpstr>
      <vt:lpstr>How do we apply k-nn to charity case ? </vt:lpstr>
      <vt:lpstr>We tested for all of these combinations ( also different k’s </vt:lpstr>
      <vt:lpstr>I might give you details but….</vt:lpstr>
      <vt:lpstr>A few more words about application: </vt:lpstr>
      <vt:lpstr>What will we do ? </vt:lpstr>
      <vt:lpstr>Rapidminer ( 4 variables ) </vt:lpstr>
      <vt:lpstr>Rapidminer ( 5 PCA’s ) </vt:lpstr>
      <vt:lpstr>Results for differeny values of k (3 variables and 4 variables)</vt:lpstr>
      <vt:lpstr>Results for differeny values of k (4 PCA’s and 5 PCA’s)</vt:lpstr>
      <vt:lpstr>4 combinations</vt:lpstr>
      <vt:lpstr>Final choice of K</vt:lpstr>
      <vt:lpstr>Lift chart ( 4 variables )</vt:lpstr>
      <vt:lpstr>Lift chart ( 5 PCA’s )</vt:lpstr>
      <vt:lpstr>Which set of variables better ? </vt:lpstr>
      <vt:lpstr>How do we calculate what we earn ? </vt:lpstr>
      <vt:lpstr>3 Scenarios</vt:lpstr>
      <vt:lpstr>Scenario 1</vt:lpstr>
      <vt:lpstr>Scenario 2</vt:lpstr>
      <vt:lpstr>Scenario 3</vt:lpstr>
      <vt:lpstr>Scenario 3</vt:lpstr>
      <vt:lpstr>Summary</vt:lpstr>
      <vt:lpstr>Does it make sense to use these method for charity case ? </vt:lpstr>
      <vt:lpstr>Is there anything more ? </vt:lpstr>
      <vt:lpstr>Conclusions after k-nn ? </vt:lpstr>
      <vt:lpstr> Recap of the method Naive Bayes</vt:lpstr>
      <vt:lpstr>How do we apply Naive base to the case</vt:lpstr>
      <vt:lpstr>How do we apply Naive base to the case</vt:lpstr>
      <vt:lpstr>3.       Results of the application</vt:lpstr>
      <vt:lpstr>Model with all variables</vt:lpstr>
      <vt:lpstr>Results of model with all variables</vt:lpstr>
      <vt:lpstr>PowerPoint-presentatie</vt:lpstr>
      <vt:lpstr>PowerPoint-presentatie</vt:lpstr>
      <vt:lpstr>Lift chart for all variables</vt:lpstr>
      <vt:lpstr>Model with 4 variables: TIMELR, TIMECL, AVGDON, LSTDON</vt:lpstr>
      <vt:lpstr>Results of model with 4 variables: TIMECL, FRQRES, AVGDON, LSTDON </vt:lpstr>
      <vt:lpstr>Results of model with 4 variables: TIMELR, TIMECL, AVGDON, LSTDON</vt:lpstr>
      <vt:lpstr>We are left with only a few variables</vt:lpstr>
      <vt:lpstr>Variation 1. TIMELR, TIMECL, ANNDON</vt:lpstr>
      <vt:lpstr>Variation 4. Variables: TIMECL, FRQRES, AVGDON  with converting nominal to binominal</vt:lpstr>
      <vt:lpstr>Variation 4. Model with 3 variables: TIMECL, FRQRES, AVGDON with PCA</vt:lpstr>
      <vt:lpstr>Variation 4. Results of model with 3 variables: TIMECL, FRQRES, AVGDON with PCA</vt:lpstr>
      <vt:lpstr>4.       Resulting model and final choice of variables</vt:lpstr>
      <vt:lpstr>Final Model naive Bayes</vt:lpstr>
      <vt:lpstr>Variation 5. Results of model with 3 variables: TIMELR, FRQRES, AVGDON with sampling 100</vt:lpstr>
      <vt:lpstr>Variation 5. Results of model with 3 variables: TIMELR, FRQRES, AVGDON</vt:lpstr>
      <vt:lpstr>Lift chart for variables: TIMELR, FRQRES, AVGDON </vt:lpstr>
      <vt:lpstr>Profit П of client</vt:lpstr>
      <vt:lpstr>5.       Conclusions and recommendations for the Client  </vt:lpstr>
      <vt:lpstr>PowerPoint-presentatie</vt:lpstr>
      <vt:lpstr>Conclusion</vt:lpstr>
      <vt:lpstr>Conclusions</vt:lpstr>
      <vt:lpstr>Conclusions</vt:lpstr>
      <vt:lpstr>Conclusions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K-NN</dc:title>
  <dc:creator>Adam</dc:creator>
  <cp:lastModifiedBy>Chantal</cp:lastModifiedBy>
  <cp:revision>77</cp:revision>
  <dcterms:created xsi:type="dcterms:W3CDTF">2006-08-16T00:00:00Z</dcterms:created>
  <dcterms:modified xsi:type="dcterms:W3CDTF">2012-09-27T10:28:09Z</dcterms:modified>
</cp:coreProperties>
</file>